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6858000" cx="12192000"/>
  <p:notesSz cx="6858000" cy="9144000"/>
  <p:embeddedFontLst>
    <p:embeddedFont>
      <p:font typeface="Limelight"/>
      <p:regular r:id="rId53"/>
    </p:embeddedFont>
    <p:embeddedFont>
      <p:font typeface="Roboto Mono"/>
      <p:regular r:id="rId54"/>
      <p:bold r:id="rId55"/>
      <p:italic r:id="rId56"/>
      <p:boldItalic r:id="rId57"/>
    </p:embeddedFont>
    <p:embeddedFont>
      <p:font typeface="Century Gothic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schemas.openxmlformats.org/officeDocument/2006/relationships/font" Target="fonts/CenturyGothic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CenturyGothic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Limelight-regular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RobotoMono-bold.fntdata"/><Relationship Id="rId10" Type="http://schemas.openxmlformats.org/officeDocument/2006/relationships/slide" Target="slides/slide5.xml"/><Relationship Id="rId54" Type="http://schemas.openxmlformats.org/officeDocument/2006/relationships/font" Target="fonts/RobotoMono-regular.fntdata"/><Relationship Id="rId13" Type="http://schemas.openxmlformats.org/officeDocument/2006/relationships/slide" Target="slides/slide8.xml"/><Relationship Id="rId57" Type="http://schemas.openxmlformats.org/officeDocument/2006/relationships/font" Target="fonts/RobotoMono-boldItalic.fntdata"/><Relationship Id="rId12" Type="http://schemas.openxmlformats.org/officeDocument/2006/relationships/slide" Target="slides/slide7.xml"/><Relationship Id="rId56" Type="http://schemas.openxmlformats.org/officeDocument/2006/relationships/font" Target="fonts/RobotoMono-italic.fntdata"/><Relationship Id="rId15" Type="http://schemas.openxmlformats.org/officeDocument/2006/relationships/slide" Target="slides/slide10.xml"/><Relationship Id="rId59" Type="http://schemas.openxmlformats.org/officeDocument/2006/relationships/font" Target="fonts/CenturyGothic-bold.fntdata"/><Relationship Id="rId14" Type="http://schemas.openxmlformats.org/officeDocument/2006/relationships/slide" Target="slides/slide9.xml"/><Relationship Id="rId58" Type="http://schemas.openxmlformats.org/officeDocument/2006/relationships/font" Target="fonts/CenturyGothic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Tela de Descanso</a:t>
            </a:r>
            <a:endParaRPr/>
          </a:p>
        </p:txBody>
      </p:sp>
      <p:sp>
        <p:nvSpPr>
          <p:cNvPr id="90" name="Google Shape;9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" name="Google Shape;165;p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p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p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p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p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" name="Google Shape;214;p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p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p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2" name="Google Shape;242;p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1" name="Google Shape;251;p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" name="Google Shape;260;p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9" name="Google Shape;269;p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p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7" name="Google Shape;287;p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5" name="Google Shape;295;p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p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1" name="Google Shape;311;p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9" name="Google Shape;319;p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7" name="Google Shape;327;p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5" name="Google Shape;335;p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p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3" name="Google Shape;343;p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p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1" name="Google Shape;351;p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p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9" name="Google Shape;359;p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7" name="Google Shape;367;p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p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5" name="Google Shape;375;p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3" name="Google Shape;383;p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p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1" name="Google Shape;391;p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p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0" name="Google Shape;400;p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8" name="Google Shape;408;p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p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6" name="Google Shape;416;p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" name="Google Shape;116;p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p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4" name="Google Shape;424;p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p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2" name="Google Shape;432;p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p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0" name="Google Shape;440;p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p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8" name="Google Shape;448;p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p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6" name="Google Shape;456;p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p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3" name="Google Shape;463;p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p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2" name="Google Shape;472;p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0" name="Google Shape;480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" name="Google Shape;124;p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" name="Google Shape;133;p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" name="Google Shape;140;p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" name="Google Shape;148;p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" name="Google Shape;156;p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m com Legenda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l" type="vertTx">
  <p:cSld name="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o e Título Vertical" type="vertTitleAndTx">
  <p:cSld name="VERTICAL_TITLE_AND_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6000"/>
              <a:buFont typeface="Arial"/>
              <a:buNone/>
              <a:defRPr sz="6000">
                <a:solidFill>
                  <a:srgbClr val="ED7D3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beçalho da Seção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Conteúdo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 type="blank">
  <p:cSld name="BLANK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uas Partes de Conteúdo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ção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mente Título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údo com Legenda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4" name="Google Shape;64;p1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gif"/><Relationship Id="rId4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3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1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.gif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5.gif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2.gif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9" Type="http://schemas.openxmlformats.org/officeDocument/2006/relationships/image" Target="../media/image4.png"/><Relationship Id="rId5" Type="http://schemas.openxmlformats.org/officeDocument/2006/relationships/image" Target="../media/image20.png"/><Relationship Id="rId6" Type="http://schemas.openxmlformats.org/officeDocument/2006/relationships/image" Target="../media/image17.png"/><Relationship Id="rId7" Type="http://schemas.openxmlformats.org/officeDocument/2006/relationships/image" Target="../media/image19.png"/><Relationship Id="rId8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7837" y="0"/>
            <a:ext cx="1219976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 rotWithShape="1">
          <a:blip r:embed="rId4">
            <a:alphaModFix/>
          </a:blip>
          <a:srcRect b="22811" l="25240" r="6060" t="1833"/>
          <a:stretch/>
        </p:blipFill>
        <p:spPr>
          <a:xfrm flipH="1">
            <a:off x="516247" y="866979"/>
            <a:ext cx="5107184" cy="5989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28751" y="2475561"/>
            <a:ext cx="7534457" cy="3222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10726" y="1707298"/>
            <a:ext cx="2660207" cy="3152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>
            <p:ph type="ctrTitle"/>
          </p:nvPr>
        </p:nvSpPr>
        <p:spPr>
          <a:xfrm>
            <a:off x="0" y="652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TELA DE INSTRUÇÕES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168" name="Google Shape;168;p23"/>
          <p:cNvSpPr txBox="1"/>
          <p:nvPr/>
        </p:nvSpPr>
        <p:spPr>
          <a:xfrm>
            <a:off x="704850" y="1924350"/>
            <a:ext cx="113448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CC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9" name="Google Shape;169;p23"/>
          <p:cNvSpPr txBox="1"/>
          <p:nvPr/>
        </p:nvSpPr>
        <p:spPr>
          <a:xfrm>
            <a:off x="704850" y="1924350"/>
            <a:ext cx="113448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600"/>
              <a:buFont typeface="Century Gothic"/>
              <a:buChar char="●"/>
            </a:pP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É importante lembrar que não basta implementar o método </a:t>
            </a:r>
            <a:r>
              <a:rPr b="1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imprimirInstrucoes</a:t>
            </a: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é preciso chamá-lo em algum lugar para que ele, efetivamente, funcione.</a:t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064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Char char="●"/>
            </a:pP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imprimir as instruções na tela deveremos chamá-lo dentro do método </a:t>
            </a:r>
            <a:r>
              <a:rPr b="1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desenharTela</a:t>
            </a: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da seguinte forma: </a:t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CC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23"/>
          <p:cNvSpPr txBox="1"/>
          <p:nvPr>
            <p:ph idx="4294967295" type="body"/>
          </p:nvPr>
        </p:nvSpPr>
        <p:spPr>
          <a:xfrm>
            <a:off x="1035000" y="5005275"/>
            <a:ext cx="10684500" cy="4572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self.imprimirInstrucoes(game</a:t>
            </a:r>
            <a:r>
              <a:rPr lang="pt-BR" sz="1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&lt;numero da instrucao&gt;, &lt;string com o texto da instrucao&gt;</a:t>
            </a:r>
            <a:r>
              <a:rPr b="1" lang="pt-BR" sz="18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b="1" sz="18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1" name="Google Shape;171;p23"/>
          <p:cNvSpPr/>
          <p:nvPr/>
        </p:nvSpPr>
        <p:spPr>
          <a:xfrm>
            <a:off x="1548450" y="5585850"/>
            <a:ext cx="9419100" cy="9780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imprimindo a primeira instrucao do jogo com o auxilio do metodo imprimirInstrucoes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self.imprimirInstrucoes(game, </a:t>
            </a:r>
            <a:r>
              <a:rPr b="0" i="0" lang="pt-BR" sz="12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pt-BR" sz="12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'- Evite os obstaculos clicando na seta para cima para pular.'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>
            <p:ph type="ctrTitle"/>
          </p:nvPr>
        </p:nvSpPr>
        <p:spPr>
          <a:xfrm>
            <a:off x="0" y="652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TELA DE INSTRUÇÕES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178" name="Google Shape;178;p24"/>
          <p:cNvSpPr txBox="1"/>
          <p:nvPr/>
        </p:nvSpPr>
        <p:spPr>
          <a:xfrm>
            <a:off x="704850" y="1924350"/>
            <a:ext cx="113448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CC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9" name="Google Shape;179;p24"/>
          <p:cNvSpPr txBox="1"/>
          <p:nvPr/>
        </p:nvSpPr>
        <p:spPr>
          <a:xfrm>
            <a:off x="704850" y="1924350"/>
            <a:ext cx="113448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Char char="●"/>
            </a:pP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segundo método que devemos implementar na classe </a:t>
            </a:r>
            <a:r>
              <a:rPr b="1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TelaDeInstrucoes</a:t>
            </a: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o </a:t>
            </a:r>
            <a:r>
              <a:rPr b="1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desenharTela</a:t>
            </a: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 consiste em desenhar os elementos que inicializamos no construtor da tela, isto é, desenhar o </a:t>
            </a:r>
            <a:r>
              <a:rPr b="1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botaoPlay</a:t>
            </a: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o </a:t>
            </a:r>
            <a:r>
              <a:rPr b="1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botaoVoltar</a:t>
            </a: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o </a:t>
            </a:r>
            <a:r>
              <a:rPr b="1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titulo</a:t>
            </a: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os textos das instruções, com o auxílio do método </a:t>
            </a:r>
            <a:r>
              <a:rPr b="1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imprimirInstrucoes</a:t>
            </a: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CC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0" name="Google Shape;18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5354" y="4462675"/>
            <a:ext cx="3872950" cy="225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/>
          <p:nvPr>
            <p:ph type="ctrTitle"/>
          </p:nvPr>
        </p:nvSpPr>
        <p:spPr>
          <a:xfrm>
            <a:off x="0" y="652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EXERCÍCIO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187" name="Google Shape;187;p25"/>
          <p:cNvSpPr txBox="1"/>
          <p:nvPr/>
        </p:nvSpPr>
        <p:spPr>
          <a:xfrm>
            <a:off x="552450" y="1771950"/>
            <a:ext cx="110871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Char char="●"/>
            </a:pP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Implemente o método </a:t>
            </a:r>
            <a:r>
              <a:rPr b="1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desenharTela(self, game)</a:t>
            </a: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tela de instruções. Não esqueça de desenhar o </a:t>
            </a:r>
            <a:r>
              <a:rPr b="1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botaoPlay</a:t>
            </a: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o </a:t>
            </a:r>
            <a:r>
              <a:rPr b="1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botaoVoltar</a:t>
            </a: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o </a:t>
            </a:r>
            <a:r>
              <a:rPr b="1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titulo</a:t>
            </a: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os textos das instruções, com o auxílio do método </a:t>
            </a:r>
            <a:r>
              <a:rPr b="1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imprimirInstrucoes</a:t>
            </a: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r>
              <a:rPr b="1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Dicas:</a:t>
            </a: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CC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8" name="Google Shape;18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32650" y="5473223"/>
            <a:ext cx="1735550" cy="150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5"/>
          <p:cNvSpPr/>
          <p:nvPr/>
        </p:nvSpPr>
        <p:spPr>
          <a:xfrm>
            <a:off x="1386100" y="5397025"/>
            <a:ext cx="9419100" cy="9780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imprimindo a primeira instrucao do jogo com o auxilio do metodo imprimirInstrucoes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self.imprimirInstrucoes(game, </a:t>
            </a:r>
            <a:r>
              <a:rPr b="0" i="0" lang="pt-BR" sz="12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pt-BR" sz="12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'- Evite os obstaculos clicando na seta para cima para pular.'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0" name="Google Shape;190;p25"/>
          <p:cNvSpPr/>
          <p:nvPr/>
        </p:nvSpPr>
        <p:spPr>
          <a:xfrm>
            <a:off x="1386450" y="3887075"/>
            <a:ext cx="9419100" cy="14610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desenharTelaBasica(self, game):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pt-BR" sz="120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adicionando o botão do som na tela utilizando a função blit que requer como argumentos o nome da variavel da imagem do botao, bem como as coordenadas (x, y) em que voce deseja posiciona-la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game.janela.blit(self.botaoSom, (</a:t>
            </a:r>
            <a:r>
              <a:rPr b="0" i="0" lang="pt-BR" sz="12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1200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pt-BR" sz="12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20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>
            <p:ph type="ctrTitle"/>
          </p:nvPr>
        </p:nvSpPr>
        <p:spPr>
          <a:xfrm>
            <a:off x="0" y="652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TELA DE INSTRUÇÕES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197" name="Google Shape;197;p26"/>
          <p:cNvSpPr txBox="1"/>
          <p:nvPr/>
        </p:nvSpPr>
        <p:spPr>
          <a:xfrm>
            <a:off x="704850" y="1924350"/>
            <a:ext cx="113448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CC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8" name="Google Shape;198;p26"/>
          <p:cNvSpPr txBox="1"/>
          <p:nvPr/>
        </p:nvSpPr>
        <p:spPr>
          <a:xfrm>
            <a:off x="704850" y="1924350"/>
            <a:ext cx="113448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Char char="●"/>
            </a:pP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Dentro da tela de instruções, há um botão </a:t>
            </a:r>
            <a:r>
              <a:rPr b="1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play</a:t>
            </a: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para que o usuário possa jogar logo após ler as instruções. </a:t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CC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9" name="Google Shape;19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63273" y="0"/>
            <a:ext cx="2928725" cy="90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4563" y="3207074"/>
            <a:ext cx="6062874" cy="352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6"/>
          <p:cNvSpPr/>
          <p:nvPr/>
        </p:nvSpPr>
        <p:spPr>
          <a:xfrm>
            <a:off x="8269350" y="6118300"/>
            <a:ext cx="665700" cy="656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/>
          <p:nvPr>
            <p:ph type="ctrTitle"/>
          </p:nvPr>
        </p:nvSpPr>
        <p:spPr>
          <a:xfrm>
            <a:off x="0" y="652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TELA DE INSTRUÇÕES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208" name="Google Shape;208;p27"/>
          <p:cNvSpPr txBox="1"/>
          <p:nvPr/>
        </p:nvSpPr>
        <p:spPr>
          <a:xfrm>
            <a:off x="704850" y="1924350"/>
            <a:ext cx="113448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CC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9" name="Google Shape;209;p27"/>
          <p:cNvSpPr txBox="1"/>
          <p:nvPr/>
        </p:nvSpPr>
        <p:spPr>
          <a:xfrm>
            <a:off x="704850" y="1924350"/>
            <a:ext cx="113448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Char char="●"/>
            </a:pP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botão </a:t>
            </a:r>
            <a:r>
              <a:rPr b="1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play</a:t>
            </a: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tela de instruções funciona conforme o botão </a:t>
            </a:r>
            <a:r>
              <a:rPr b="1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play</a:t>
            </a: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tela de início: quando o cursor do </a:t>
            </a:r>
            <a:r>
              <a:rPr b="0" i="1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mouse</a:t>
            </a: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estiver nos limites da imagem do botão, trocamos a imagem do botão para aquela em que ele possui brilho diferente (r</a:t>
            </a:r>
            <a:r>
              <a:rPr b="0" i="1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eplay_brilho_X.png</a:t>
            </a: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 e se o usuário clicar na imagem do botão, trocamos a tela atual para a Tela de Jogo.</a:t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CC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0" name="Google Shape;21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6625" y="4872625"/>
            <a:ext cx="1985375" cy="198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/>
          <p:nvPr>
            <p:ph type="ctrTitle"/>
          </p:nvPr>
        </p:nvSpPr>
        <p:spPr>
          <a:xfrm>
            <a:off x="0" y="652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EXERCÍCIO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217" name="Google Shape;217;p28"/>
          <p:cNvSpPr txBox="1"/>
          <p:nvPr/>
        </p:nvSpPr>
        <p:spPr>
          <a:xfrm>
            <a:off x="552450" y="1771950"/>
            <a:ext cx="115533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200"/>
              <a:buFont typeface="Century Gothic"/>
              <a:buChar char="●"/>
            </a:pPr>
            <a:r>
              <a:rPr b="0" i="0" lang="pt-BR" sz="22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Implemente o método </a:t>
            </a:r>
            <a:r>
              <a:rPr b="1" i="0" lang="pt-BR" sz="22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comportamentoBotaoDeJogar(self,game,evento,pos) </a:t>
            </a:r>
            <a:r>
              <a:rPr b="0" i="0" lang="pt-BR" sz="22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 tela de instruções. Utilize como base o código  </a:t>
            </a:r>
            <a:r>
              <a:rPr b="1" i="0" lang="pt-BR" sz="22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comportamentoBotaoDeJogar</a:t>
            </a:r>
            <a:r>
              <a:rPr b="0" i="0" lang="pt-BR" sz="22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tela de início:</a:t>
            </a:r>
            <a:endParaRPr b="0" i="0" sz="22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CC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8" name="Google Shape;218;p28"/>
          <p:cNvSpPr/>
          <p:nvPr/>
        </p:nvSpPr>
        <p:spPr>
          <a:xfrm>
            <a:off x="659250" y="3080250"/>
            <a:ext cx="10873500" cy="3330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comportamentoBotaoDeJogar(self, game, evento, pos):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pt-BR" sz="120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verifica se o usuario esta com o cursor em cima da imagem do botao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pt-BR" sz="12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pos[</a:t>
            </a:r>
            <a:r>
              <a:rPr b="0" i="0" lang="pt-BR" sz="12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]&gt;</a:t>
            </a:r>
            <a:r>
              <a:rPr b="0" i="0" lang="pt-BR" sz="12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550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2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pos[</a:t>
            </a:r>
            <a:r>
              <a:rPr b="0" i="0" lang="pt-BR" sz="12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]&lt;</a:t>
            </a:r>
            <a:r>
              <a:rPr b="0" i="0" lang="pt-BR" sz="12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615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2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pos[</a:t>
            </a:r>
            <a:r>
              <a:rPr b="0" i="0" lang="pt-BR" sz="12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]&gt;</a:t>
            </a:r>
            <a:r>
              <a:rPr b="0" i="0" lang="pt-BR" sz="12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365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2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pos[</a:t>
            </a:r>
            <a:r>
              <a:rPr b="0" i="0" lang="pt-BR" sz="12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]&lt;</a:t>
            </a:r>
            <a:r>
              <a:rPr b="0" i="0" lang="pt-BR" sz="12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430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pt-BR" sz="120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verifica se o usuario clicou no botao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pt-BR" sz="12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evento.type == pygame.MOUSEBUTTONDOWN: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game.ultimaTela = </a:t>
            </a:r>
            <a:r>
              <a:rPr b="0" i="0" lang="pt-BR" sz="12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'Tela de Inicio'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game.telaAtual = </a:t>
            </a:r>
            <a:r>
              <a:rPr b="0" i="0" lang="pt-BR" sz="12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'Tela de Jogo'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pt-BR" sz="120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se o usuario nao clicou no botao, apenas muda a imagem do botao para outra com brilho diferente imagem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pt-BR" sz="12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self.botaoPlay = self.play = pygame.image.load(os.path.join(</a:t>
            </a:r>
            <a:r>
              <a:rPr b="0" i="0" lang="pt-BR" sz="12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'Imagens'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pt-BR" sz="12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'play_brilho_4.png'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pt-BR" sz="120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se o usuario nao esta com o cursor em cima do botao, retorna a imagem do botao para a imagem regular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pt-BR" sz="12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self.botaoPlay = self.play = pygame.image.load(os.path.join(</a:t>
            </a:r>
            <a:r>
              <a:rPr b="0" i="0" lang="pt-BR" sz="12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'Imagens'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pt-BR" sz="12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'play_4.png'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19" name="Google Shape;21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27675" y="5102238"/>
            <a:ext cx="2164325" cy="216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/>
          <p:nvPr>
            <p:ph type="ctrTitle"/>
          </p:nvPr>
        </p:nvSpPr>
        <p:spPr>
          <a:xfrm>
            <a:off x="0" y="652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TELA DE INSTRUÇÕES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226" name="Google Shape;226;p29"/>
          <p:cNvSpPr txBox="1"/>
          <p:nvPr/>
        </p:nvSpPr>
        <p:spPr>
          <a:xfrm>
            <a:off x="704850" y="1924350"/>
            <a:ext cx="113448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CC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7" name="Google Shape;227;p29"/>
          <p:cNvSpPr txBox="1"/>
          <p:nvPr/>
        </p:nvSpPr>
        <p:spPr>
          <a:xfrm>
            <a:off x="704850" y="1924350"/>
            <a:ext cx="113448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Char char="●"/>
            </a:pP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Dentro da tela de instruções, há um botão </a:t>
            </a:r>
            <a:r>
              <a:rPr b="1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voltar</a:t>
            </a: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representado pelo texto ‘</a:t>
            </a:r>
            <a:r>
              <a:rPr b="1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VOLTAR</a:t>
            </a: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’, com o intuito de viabilizar que o usuário retorne para a tela de início do jogo</a:t>
            </a:r>
            <a:r>
              <a:rPr b="0" i="0" lang="pt-BR" sz="22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CC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8" name="Google Shape;22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9311" y="3553375"/>
            <a:ext cx="5433376" cy="316072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9"/>
          <p:cNvSpPr/>
          <p:nvPr/>
        </p:nvSpPr>
        <p:spPr>
          <a:xfrm>
            <a:off x="3382600" y="3477175"/>
            <a:ext cx="791700" cy="5142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/>
          <p:nvPr>
            <p:ph type="ctrTitle"/>
          </p:nvPr>
        </p:nvSpPr>
        <p:spPr>
          <a:xfrm>
            <a:off x="0" y="652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TELA DE INSTRUÇÕES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236" name="Google Shape;236;p30"/>
          <p:cNvSpPr txBox="1"/>
          <p:nvPr/>
        </p:nvSpPr>
        <p:spPr>
          <a:xfrm>
            <a:off x="704850" y="1924350"/>
            <a:ext cx="113448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CC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7" name="Google Shape;237;p30"/>
          <p:cNvSpPr txBox="1"/>
          <p:nvPr/>
        </p:nvSpPr>
        <p:spPr>
          <a:xfrm>
            <a:off x="704850" y="1924350"/>
            <a:ext cx="113448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Char char="●"/>
            </a:pP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botão </a:t>
            </a:r>
            <a:r>
              <a:rPr b="1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voltar</a:t>
            </a: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tela de instruções funciona da seguinte forma: quando o jogador colocar o cursor sobre a palavra ‘</a:t>
            </a:r>
            <a:r>
              <a:rPr b="1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VOLTAR</a:t>
            </a: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', essa palavra deve adquirir uma cor amarela (como fizemos com o botão de instruções da classe </a:t>
            </a:r>
            <a:r>
              <a:rPr b="1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TelaDeInicio</a:t>
            </a: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). </a:t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064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Char char="●"/>
            </a:pP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Ademais, quando o cursor sair da área correspondente à palavra ‘</a:t>
            </a:r>
            <a:r>
              <a:rPr b="1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VOLTAR</a:t>
            </a: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', o ícone deve voltar a ter sua cor original. Por último, se o usuário clicar na palavra ‘</a:t>
            </a:r>
            <a:r>
              <a:rPr b="1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VOLTAR</a:t>
            </a: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', devemos redirecionar a tela atual do jogo para a Tela de Inicio.</a:t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CC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8" name="Google Shape;23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30200" y="0"/>
            <a:ext cx="3061800" cy="106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/>
          <p:nvPr>
            <p:ph type="ctrTitle"/>
          </p:nvPr>
        </p:nvSpPr>
        <p:spPr>
          <a:xfrm>
            <a:off x="0" y="652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EXERCÍCIO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245" name="Google Shape;245;p31"/>
          <p:cNvSpPr txBox="1"/>
          <p:nvPr/>
        </p:nvSpPr>
        <p:spPr>
          <a:xfrm>
            <a:off x="552450" y="1771950"/>
            <a:ext cx="115533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200"/>
              <a:buFont typeface="Century Gothic"/>
              <a:buChar char="●"/>
            </a:pPr>
            <a:r>
              <a:rPr b="0" i="0" lang="pt-BR" sz="22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Implemente o método </a:t>
            </a:r>
            <a:r>
              <a:rPr b="1" i="0" lang="pt-BR" sz="22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comportamentoBotaoVoltar(self,game,evento,pos) </a:t>
            </a:r>
            <a:r>
              <a:rPr b="0" i="0" lang="pt-BR" sz="22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 tela de instruções. Utilize como base o código  </a:t>
            </a:r>
            <a:r>
              <a:rPr b="1" i="0" lang="pt-BR" sz="22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comportamentoBotaoDeInstrucoes</a:t>
            </a:r>
            <a:r>
              <a:rPr b="0" i="0" lang="pt-BR" sz="22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tela de início:</a:t>
            </a:r>
            <a:endParaRPr b="0" i="0" sz="22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CC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6" name="Google Shape;246;p31"/>
          <p:cNvSpPr/>
          <p:nvPr/>
        </p:nvSpPr>
        <p:spPr>
          <a:xfrm>
            <a:off x="659250" y="3080250"/>
            <a:ext cx="10873500" cy="3330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comportamentoBotaoDeInstrucoes(self, game, evento, pos):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pt-BR" sz="120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verifica se o usuario esta com o cursor em cima da imagem do botao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pt-BR" sz="12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pos[</a:t>
            </a:r>
            <a:r>
              <a:rPr b="0" i="0" lang="pt-BR" sz="12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]&gt;</a:t>
            </a:r>
            <a:r>
              <a:rPr b="0" i="0" lang="pt-BR" sz="12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400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2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pos[</a:t>
            </a:r>
            <a:r>
              <a:rPr b="0" i="0" lang="pt-BR" sz="12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]&lt;</a:t>
            </a:r>
            <a:r>
              <a:rPr b="0" i="0" lang="pt-BR" sz="12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760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2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pos[</a:t>
            </a:r>
            <a:r>
              <a:rPr b="0" i="0" lang="pt-BR" sz="12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]&gt;</a:t>
            </a:r>
            <a:r>
              <a:rPr b="0" i="0" lang="pt-BR" sz="12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540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2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pos[</a:t>
            </a:r>
            <a:r>
              <a:rPr b="0" i="0" lang="pt-BR" sz="12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]&lt;</a:t>
            </a:r>
            <a:r>
              <a:rPr b="0" i="0" lang="pt-BR" sz="12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650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pt-BR" sz="120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verifica se o usuario clicou no botao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pt-BR" sz="12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evento.type == pygame.MOUSEBUTTONDOWN: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game.ultimaTela = </a:t>
            </a:r>
            <a:r>
              <a:rPr b="0" i="0" lang="pt-BR" sz="12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'Tela de Inicio'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game.telaAtual = </a:t>
            </a:r>
            <a:r>
              <a:rPr b="0" i="0" lang="pt-BR" sz="12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'Tela de Instrucoes'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pt-BR" sz="120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se o usuario nao clicou no botao, apenas muda a cor da imagem do botao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pt-BR" sz="12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self.inst = self.fonte2.render (</a:t>
            </a:r>
            <a:r>
              <a:rPr b="0" i="0" lang="pt-BR" sz="12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'INSTRUÇÕES'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pt-BR" sz="12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AMARELO)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pt-BR" sz="120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se o usuario nao esta com o cursor em cima do botao, retorna a cor do botao para a original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pt-BR" sz="12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self.inst = self.fonte2.render (</a:t>
            </a:r>
            <a:r>
              <a:rPr b="0" i="0" lang="pt-BR" sz="12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'INSTRUÇÕES'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pt-BR" sz="12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BRANCO)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7" name="Google Shape;24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93725" y="-12"/>
            <a:ext cx="1598275" cy="15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/>
          <p:nvPr>
            <p:ph type="ctrTitle"/>
          </p:nvPr>
        </p:nvSpPr>
        <p:spPr>
          <a:xfrm>
            <a:off x="0" y="652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ELEMENTOS DO CENÁRIO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254" name="Google Shape;254;p32"/>
          <p:cNvSpPr txBox="1"/>
          <p:nvPr/>
        </p:nvSpPr>
        <p:spPr>
          <a:xfrm>
            <a:off x="704850" y="1924350"/>
            <a:ext cx="113448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CC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5" name="Google Shape;255;p32"/>
          <p:cNvSpPr txBox="1"/>
          <p:nvPr/>
        </p:nvSpPr>
        <p:spPr>
          <a:xfrm>
            <a:off x="704850" y="1924350"/>
            <a:ext cx="106743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600"/>
              <a:buFont typeface="Century Gothic"/>
              <a:buChar char="●"/>
            </a:pPr>
            <a:r>
              <a:rPr b="0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Todos os elementos do cenário do jogo são classes derivadas da classe </a:t>
            </a:r>
            <a:r>
              <a:rPr b="1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Cenario</a:t>
            </a:r>
            <a:r>
              <a:rPr b="0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Essa classe possui três métodos comuns a todos os elementos do cenário do jogo. O primeiro método é o seu construtor que possui quatro argumentos:</a:t>
            </a:r>
            <a:endParaRPr b="0" i="0" sz="26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937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600"/>
              <a:buFont typeface="Century Gothic"/>
              <a:buChar char="○"/>
            </a:pPr>
            <a:r>
              <a:rPr b="1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x</a:t>
            </a:r>
            <a:r>
              <a:rPr b="0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coordenada x em que se deseja posicionar o elemento na tela</a:t>
            </a:r>
            <a:endParaRPr b="0" i="0" sz="26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937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600"/>
              <a:buFont typeface="Century Gothic"/>
              <a:buChar char="○"/>
            </a:pPr>
            <a:r>
              <a:rPr b="1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</a:t>
            </a:r>
            <a:r>
              <a:rPr b="0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coordenada y em que se deseja posicionar o elemento na tela;</a:t>
            </a:r>
            <a:endParaRPr b="0" i="0" sz="26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937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600"/>
              <a:buFont typeface="Century Gothic"/>
              <a:buChar char="○"/>
            </a:pPr>
            <a:r>
              <a:rPr b="1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imagem</a:t>
            </a:r>
            <a:r>
              <a:rPr b="0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imagem do elemento;</a:t>
            </a:r>
            <a:endParaRPr b="0" i="0" sz="26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937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600"/>
              <a:buFont typeface="Century Gothic"/>
              <a:buChar char="○"/>
            </a:pPr>
            <a:r>
              <a:rPr b="1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vel</a:t>
            </a:r>
            <a:r>
              <a:rPr b="0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“velocidade” com que o elemento se moverá na tela;</a:t>
            </a:r>
            <a:endParaRPr b="0" i="0" sz="26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CC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6" name="Google Shape;25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6059" y="0"/>
            <a:ext cx="1845940" cy="138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/>
          </a:p>
        </p:txBody>
      </p:sp>
      <p:pic>
        <p:nvPicPr>
          <p:cNvPr id="102" name="Google Shape;10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7325" y="-31825"/>
            <a:ext cx="8098515" cy="70044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/>
          <p:nvPr/>
        </p:nvSpPr>
        <p:spPr>
          <a:xfrm>
            <a:off x="-37125" y="-66925"/>
            <a:ext cx="2168400" cy="700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10060625" y="-73200"/>
            <a:ext cx="2168400" cy="700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/>
          <p:nvPr>
            <p:ph type="ctrTitle"/>
          </p:nvPr>
        </p:nvSpPr>
        <p:spPr>
          <a:xfrm>
            <a:off x="0" y="652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ELEMENTOS DO CENÁRIO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263" name="Google Shape;263;p33"/>
          <p:cNvSpPr/>
          <p:nvPr/>
        </p:nvSpPr>
        <p:spPr>
          <a:xfrm>
            <a:off x="1319825" y="4172475"/>
            <a:ext cx="10152600" cy="20787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2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Cenario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pt-BR" sz="12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__init__(self, x, y, imagem, vel):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self.x = x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self.y = y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self.image = imagem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self.largura = imagem.get_width()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self.altura = imagem.get_height()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self.rect = pygame.</a:t>
            </a:r>
            <a:r>
              <a:rPr b="0" i="0" lang="pt-BR" sz="12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Rect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(self.x, self.y, self.largura, self.altura) </a:t>
            </a:r>
            <a:r>
              <a:rPr b="0" i="0" lang="pt-BR" sz="120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retangulo de colisoes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self.vel = vel  </a:t>
            </a:r>
            <a:r>
              <a:rPr b="0" i="0" lang="pt-BR" sz="120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velocidade de atualizacao horizontal na tel</a:t>
            </a:r>
            <a:endParaRPr b="0" i="0" sz="1200" u="none" cap="none" strike="noStrike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4" name="Google Shape;264;p33"/>
          <p:cNvSpPr txBox="1"/>
          <p:nvPr/>
        </p:nvSpPr>
        <p:spPr>
          <a:xfrm>
            <a:off x="628650" y="1924350"/>
            <a:ext cx="110874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Char char="●"/>
            </a:pP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construtor também é responsável por calcular as variáveis </a:t>
            </a:r>
            <a:r>
              <a:rPr b="1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self.largura</a:t>
            </a: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b="1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self.altura</a:t>
            </a: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imagem do personagem, bem como gerar o retângulo de colisões do elemento.</a:t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5" name="Google Shape;26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67177" y="0"/>
            <a:ext cx="2824824" cy="87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 txBox="1"/>
          <p:nvPr>
            <p:ph type="ctrTitle"/>
          </p:nvPr>
        </p:nvSpPr>
        <p:spPr>
          <a:xfrm>
            <a:off x="0" y="652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ELEMENTOS DO CENÁRIO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272" name="Google Shape;272;p34"/>
          <p:cNvSpPr/>
          <p:nvPr/>
        </p:nvSpPr>
        <p:spPr>
          <a:xfrm>
            <a:off x="562000" y="4744075"/>
            <a:ext cx="10978800" cy="18852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atualizacaoBasica eh o metodo que descreve como o item do cenario tem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20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sua posicao horizontal atualizada na tela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atualizacaoBasica(self):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pt-BR" sz="12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self.x &gt; -self.largura: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self.x -= self.vel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self.rect.x = self.x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self.rect.y = self.y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3" name="Google Shape;273;p34"/>
          <p:cNvSpPr txBox="1"/>
          <p:nvPr/>
        </p:nvSpPr>
        <p:spPr>
          <a:xfrm>
            <a:off x="628650" y="1695750"/>
            <a:ext cx="110874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Char char="●"/>
            </a:pP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movimentar os elementos, a classe </a:t>
            </a:r>
            <a:r>
              <a:rPr b="1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Cenario</a:t>
            </a: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possui o método </a:t>
            </a:r>
            <a:r>
              <a:rPr b="1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atualizacaoBasica</a:t>
            </a: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o qual é responsável por atualizar a posição horizontal dos elementos e de seus retângulos de colisão na tela.</a:t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064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Char char="●"/>
            </a:pP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Este código deve ser transcrito para o seu jogo!</a:t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4" name="Google Shape;27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93725" y="-12"/>
            <a:ext cx="1598275" cy="15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 txBox="1"/>
          <p:nvPr>
            <p:ph type="ctrTitle"/>
          </p:nvPr>
        </p:nvSpPr>
        <p:spPr>
          <a:xfrm>
            <a:off x="0" y="652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ELEMENTOS DO CENÁRIO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281" name="Google Shape;281;p35"/>
          <p:cNvSpPr/>
          <p:nvPr/>
        </p:nvSpPr>
        <p:spPr>
          <a:xfrm>
            <a:off x="1248450" y="3662375"/>
            <a:ext cx="10152600" cy="1325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20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desenha o item do cenario na tela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pt-BR" sz="12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desenhar(self, game):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game.janela.blit(self.image, (self.x, self.y))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pt-BR" sz="120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pygame.draw.rect(game.janela, (255, 0, 0), self.rect, 2)</a:t>
            </a:r>
            <a:endParaRPr b="0" i="0" sz="1200" u="none" cap="none" strike="noStrike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2" name="Google Shape;282;p35"/>
          <p:cNvSpPr txBox="1"/>
          <p:nvPr/>
        </p:nvSpPr>
        <p:spPr>
          <a:xfrm>
            <a:off x="552450" y="1848150"/>
            <a:ext cx="110874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Char char="●"/>
            </a:pP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desenhar na tela os elementos, a classe </a:t>
            </a:r>
            <a:r>
              <a:rPr b="1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Cenario</a:t>
            </a: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possui o método </a:t>
            </a:r>
            <a:r>
              <a:rPr b="1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desenhar</a:t>
            </a: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o qual é responsável por adicionar o elemento do cenário na janela de jogo. </a:t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1763" y="5357421"/>
            <a:ext cx="4320225" cy="15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/>
          <p:nvPr>
            <p:ph type="ctrTitle"/>
          </p:nvPr>
        </p:nvSpPr>
        <p:spPr>
          <a:xfrm>
            <a:off x="0" y="652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APARECIMENTO DO CENÁRIO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290" name="Google Shape;290;p36"/>
          <p:cNvSpPr txBox="1"/>
          <p:nvPr/>
        </p:nvSpPr>
        <p:spPr>
          <a:xfrm>
            <a:off x="628650" y="2000550"/>
            <a:ext cx="110874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Char char="●"/>
            </a:pP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implementar o aparecimento dos elementos do cenário do jogo, utilizaremos o método </a:t>
            </a:r>
            <a:r>
              <a:rPr b="1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criarCenario</a:t>
            </a: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classe </a:t>
            </a:r>
            <a:r>
              <a:rPr b="1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TelaDeJogo</a:t>
            </a: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064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Char char="●"/>
            </a:pP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aparecimento de elementos no cenário será feito de forma aleatória, com o auxílio da função </a:t>
            </a:r>
            <a:r>
              <a:rPr b="1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random</a:t>
            </a: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1" name="Google Shape;29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32650" y="5473223"/>
            <a:ext cx="1735550" cy="15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7"/>
          <p:cNvSpPr txBox="1"/>
          <p:nvPr>
            <p:ph type="ctrTitle"/>
          </p:nvPr>
        </p:nvSpPr>
        <p:spPr>
          <a:xfrm>
            <a:off x="0" y="652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APARECIMENTO DO CENÁRIO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298" name="Google Shape;298;p37"/>
          <p:cNvSpPr txBox="1"/>
          <p:nvPr/>
        </p:nvSpPr>
        <p:spPr>
          <a:xfrm>
            <a:off x="296975" y="1634725"/>
            <a:ext cx="115815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Char char="●"/>
            </a:pP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ideia aqui será atribuir para uma variável um número aleatório entre 0 e determinado valor. Então, dependendo do valor que esta variável inteira assumir, por meio da utilização de expressões condicionais, será possível selecionar qual elemento do cenário será criado.</a:t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9" name="Google Shape;29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6059" y="5473575"/>
            <a:ext cx="1845940" cy="138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8"/>
          <p:cNvSpPr txBox="1"/>
          <p:nvPr>
            <p:ph type="ctrTitle"/>
          </p:nvPr>
        </p:nvSpPr>
        <p:spPr>
          <a:xfrm>
            <a:off x="0" y="652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APARECIMENTO DO CENÁRIO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306" name="Google Shape;306;p38"/>
          <p:cNvSpPr/>
          <p:nvPr/>
        </p:nvSpPr>
        <p:spPr>
          <a:xfrm>
            <a:off x="187700" y="2340625"/>
            <a:ext cx="11844900" cy="32334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5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cria itens do cenario na tela</a:t>
            </a:r>
            <a:endParaRPr b="0" i="0" sz="135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5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criarCenario(self, game):</a:t>
            </a:r>
            <a:endParaRPr b="0" i="0" sz="135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pt-BR" sz="135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geracao de numero aleatorio</a:t>
            </a:r>
            <a:endParaRPr b="0" i="0" sz="135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pt-BR" sz="135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game.aparecimentoElementos eh uma constante que vale, inicialmente, 50</a:t>
            </a:r>
            <a:endParaRPr b="0" i="0" sz="135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r = random.randrange(</a:t>
            </a:r>
            <a:r>
              <a:rPr b="0" i="0" lang="pt-BR" sz="135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game.aparecimentoElementos)</a:t>
            </a:r>
            <a:endParaRPr b="0" i="0" sz="135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pt-BR" sz="135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se o numero gerado for menor que 8</a:t>
            </a:r>
            <a:endParaRPr b="0" i="0" sz="135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pt-BR" sz="135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r &lt; </a:t>
            </a:r>
            <a:r>
              <a:rPr b="0" i="0" lang="pt-BR" sz="135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b="0" i="0" sz="135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pt-BR" sz="135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len(game.obstaculos) == </a:t>
            </a:r>
            <a:r>
              <a:rPr b="0" i="0" lang="pt-BR" sz="135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35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or</a:t>
            </a: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(len(game.obstaculos) != </a:t>
            </a:r>
            <a:r>
              <a:rPr b="0" i="0" lang="pt-BR" sz="135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35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game.obstaculos[-</a:t>
            </a:r>
            <a:r>
              <a:rPr b="0" i="0" lang="pt-BR" sz="135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].x + game.obstaculos[-</a:t>
            </a:r>
            <a:r>
              <a:rPr b="0" i="0" lang="pt-BR" sz="135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].largura + self.tolerancia &lt; LARGURA_DA_TELA):</a:t>
            </a:r>
            <a:endParaRPr b="0" i="0" sz="135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0" i="0" lang="pt-BR" sz="135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adiciona um obstaculo no jogo, na posicao (LARGURA_DA_TELA, 562) com velocidade 5</a:t>
            </a:r>
            <a:endParaRPr b="0" i="0" sz="135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game.obstaculos.append(</a:t>
            </a:r>
            <a:r>
              <a:rPr b="0" i="0" lang="pt-BR" sz="135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Obstaculo</a:t>
            </a: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(LARGURA_DA_TELA, </a:t>
            </a:r>
            <a:r>
              <a:rPr b="0" i="0" lang="pt-BR" sz="135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562</a:t>
            </a: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pygame.image.load(os.path.join(</a:t>
            </a:r>
            <a:r>
              <a:rPr b="0" i="0" lang="pt-BR" sz="135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'Imagens'</a:t>
            </a: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pt-BR" sz="135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'obstaculo_1_1.png'</a:t>
            </a: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)), </a:t>
            </a:r>
            <a:r>
              <a:rPr b="0" i="0" lang="pt-BR" sz="135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b="0" i="0" sz="135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7" name="Google Shape;307;p38"/>
          <p:cNvSpPr txBox="1"/>
          <p:nvPr/>
        </p:nvSpPr>
        <p:spPr>
          <a:xfrm>
            <a:off x="628650" y="1695750"/>
            <a:ext cx="110874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Char char="●"/>
            </a:pP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Este código deve ser transcrito para o seu jogo!</a:t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9"/>
          <p:cNvSpPr txBox="1"/>
          <p:nvPr>
            <p:ph type="ctrTitle"/>
          </p:nvPr>
        </p:nvSpPr>
        <p:spPr>
          <a:xfrm>
            <a:off x="0" y="652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APARECIMENTO DO CENÁRIO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314" name="Google Shape;314;p39"/>
          <p:cNvSpPr txBox="1"/>
          <p:nvPr/>
        </p:nvSpPr>
        <p:spPr>
          <a:xfrm>
            <a:off x="296975" y="1863325"/>
            <a:ext cx="115815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600"/>
              <a:buFont typeface="Century Gothic"/>
              <a:buChar char="●"/>
            </a:pPr>
            <a:r>
              <a:rPr b="0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 linha 8, a primeira parte da condição verifica a tentativa de se inserir um obstáculo no jogo quando não há nenhum outro obstáculo. </a:t>
            </a:r>
            <a:endParaRPr b="0" i="0" sz="26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937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600"/>
              <a:buFont typeface="Century Gothic"/>
              <a:buChar char="●"/>
            </a:pPr>
            <a:r>
              <a:rPr b="0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 isso for verdade, é possível inserir o obstáculo no jogo, sem precisar se preocupar com a sobreposição de imagem deste com a de outro obstáculo.</a:t>
            </a:r>
            <a:endParaRPr b="0" i="0" sz="26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5" name="Google Shape;31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80550" y="5193613"/>
            <a:ext cx="1598275" cy="15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0"/>
          <p:cNvSpPr txBox="1"/>
          <p:nvPr>
            <p:ph type="ctrTitle"/>
          </p:nvPr>
        </p:nvSpPr>
        <p:spPr>
          <a:xfrm>
            <a:off x="0" y="652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APARECIMENTO DO CENÁRIO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322" name="Google Shape;322;p40"/>
          <p:cNvSpPr txBox="1"/>
          <p:nvPr/>
        </p:nvSpPr>
        <p:spPr>
          <a:xfrm>
            <a:off x="296975" y="1634725"/>
            <a:ext cx="115815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600"/>
              <a:buFont typeface="Century Gothic"/>
              <a:buChar char="●"/>
            </a:pPr>
            <a:r>
              <a:rPr b="0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Além disso, na linha 8, a segunda parte da condição verifica a tentativa de se inserir um obstáculo no jogo quando já existem outros obstáculos e evita possíveis sobreposições de imagens. </a:t>
            </a:r>
            <a:endParaRPr b="0" i="0" sz="26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937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600"/>
              <a:buFont typeface="Century Gothic"/>
              <a:buChar char="●"/>
            </a:pPr>
            <a:r>
              <a:rPr b="0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Isso porque os elementos do cenário são criados com coordenada x igual a </a:t>
            </a:r>
            <a:r>
              <a:rPr b="1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LARGURA_DA_TELA</a:t>
            </a:r>
            <a:r>
              <a:rPr b="0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se o último obstáculo inserido não estiver completamente na tela, o outro obstáculo será criado em cima dele, sobrepondo as imagens, o que não é bom.</a:t>
            </a:r>
            <a:endParaRPr b="0" i="0" sz="26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3" name="Google Shape;32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6059" y="5473575"/>
            <a:ext cx="1845940" cy="138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1"/>
          <p:cNvSpPr txBox="1"/>
          <p:nvPr>
            <p:ph type="ctrTitle"/>
          </p:nvPr>
        </p:nvSpPr>
        <p:spPr>
          <a:xfrm>
            <a:off x="0" y="652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APARECIMENTO DO CENÁRIO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330" name="Google Shape;330;p41"/>
          <p:cNvSpPr txBox="1"/>
          <p:nvPr/>
        </p:nvSpPr>
        <p:spPr>
          <a:xfrm>
            <a:off x="546300" y="1863325"/>
            <a:ext cx="108408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600"/>
              <a:buFont typeface="Century Gothic"/>
              <a:buChar char="●"/>
            </a:pPr>
            <a:r>
              <a:rPr b="0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expressão apresentada logo após o </a:t>
            </a:r>
            <a:r>
              <a:rPr b="1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and</a:t>
            </a:r>
            <a:r>
              <a:rPr b="0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presente na linha 8, em que </a:t>
            </a:r>
            <a:r>
              <a:rPr b="1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game.obstaculos[-1]</a:t>
            </a:r>
            <a:r>
              <a:rPr b="0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acessa o último elemento do vetor de obstáculos do jogo, </a:t>
            </a:r>
            <a:r>
              <a:rPr b="1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game.obstaculos[-1].x + game.obstaculos[-1].largura</a:t>
            </a:r>
            <a:r>
              <a:rPr b="0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calcula a coordenada x da extremidade direita da imagem do obstáculo e </a:t>
            </a:r>
            <a:r>
              <a:rPr b="1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self.tolerancia </a:t>
            </a:r>
            <a:r>
              <a:rPr b="0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representa o mínimo espaçamento desejado entre um obstáculo e outro.</a:t>
            </a:r>
            <a:endParaRPr b="0" i="0" sz="26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31" name="Google Shape;33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1763" y="5357421"/>
            <a:ext cx="4320225" cy="15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2"/>
          <p:cNvSpPr txBox="1"/>
          <p:nvPr>
            <p:ph type="ctrTitle"/>
          </p:nvPr>
        </p:nvSpPr>
        <p:spPr>
          <a:xfrm>
            <a:off x="0" y="652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APARECIMENTO DO CENÁRIO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338" name="Google Shape;338;p42"/>
          <p:cNvSpPr txBox="1"/>
          <p:nvPr/>
        </p:nvSpPr>
        <p:spPr>
          <a:xfrm>
            <a:off x="546300" y="1558525"/>
            <a:ext cx="108408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600"/>
              <a:buFont typeface="Century Gothic"/>
              <a:buChar char="●"/>
            </a:pPr>
            <a:r>
              <a:rPr b="0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deixar o jogo mais interessante, você pode implementar o aparecimento de um obstáculo que se move com alta velocidade quando a tela não possui nenhum outro obstáculo.</a:t>
            </a:r>
            <a:endParaRPr b="0" i="0" sz="26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" name="Google Shape;339;p42"/>
          <p:cNvSpPr/>
          <p:nvPr/>
        </p:nvSpPr>
        <p:spPr>
          <a:xfrm>
            <a:off x="173550" y="3202975"/>
            <a:ext cx="11844900" cy="34479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35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cria itens do cenario na tela</a:t>
            </a:r>
            <a:endParaRPr b="0" i="0" sz="135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35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criarCenario(self, game):</a:t>
            </a:r>
            <a:endParaRPr b="0" i="0" sz="135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pt-BR" sz="135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geracao de numero aleatorio</a:t>
            </a:r>
            <a:endParaRPr b="0" i="0" sz="135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pt-BR" sz="135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game.aparecimentoElementos eh uma constante que vale, inicialmente, 50</a:t>
            </a:r>
            <a:endParaRPr b="0" i="0" sz="135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r = random.randrange(</a:t>
            </a:r>
            <a:r>
              <a:rPr b="0" i="0" lang="pt-BR" sz="135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game.aparecimentoElementos)</a:t>
            </a:r>
            <a:endParaRPr b="0" i="0" sz="135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pt-BR" sz="135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se o numero gerado for menor que 8</a:t>
            </a:r>
            <a:endParaRPr b="0" i="0" sz="135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pt-BR" sz="135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r &lt; </a:t>
            </a:r>
            <a:r>
              <a:rPr b="0" i="0" lang="pt-BR" sz="135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b="0" i="0" sz="135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pt-BR" sz="135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len(game.obstaculos) == </a:t>
            </a:r>
            <a:r>
              <a:rPr b="0" i="0" lang="pt-BR" sz="135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b="0" i="0" sz="135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</a:t>
            </a:r>
            <a:r>
              <a:rPr b="0" i="0" lang="pt-BR" sz="135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adiciona um obstaculo no jogo, na posicao (LARGURA_DA_TELA, 562) com velocidade 10</a:t>
            </a:r>
            <a:endParaRPr b="0" i="0" sz="135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game.obstaculos.append(</a:t>
            </a:r>
            <a:r>
              <a:rPr b="0" i="0" lang="pt-BR" sz="135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Obstaculo</a:t>
            </a: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(LARGURA_DA_TELA, </a:t>
            </a:r>
            <a:r>
              <a:rPr b="0" i="0" lang="pt-BR" sz="135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562</a:t>
            </a: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pygame.image.load(os.path.join(</a:t>
            </a:r>
            <a:r>
              <a:rPr b="0" i="0" lang="pt-BR" sz="135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'Imagens'</a:t>
            </a: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pt-BR" sz="135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'obstaculo_1_1.png'</a:t>
            </a: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)), </a:t>
            </a:r>
            <a:r>
              <a:rPr b="0" i="0" lang="pt-BR" sz="135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b="0" i="0" sz="135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pt-BR" sz="135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elif</a:t>
            </a: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game.obstaculos[-</a:t>
            </a:r>
            <a:r>
              <a:rPr b="0" i="0" lang="pt-BR" sz="135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].x + game.obstaculos[-</a:t>
            </a:r>
            <a:r>
              <a:rPr b="0" i="0" lang="pt-BR" sz="135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].largura + self.tolerancia &lt; LARGURA_DA_TELA:</a:t>
            </a:r>
            <a:endParaRPr b="0" i="0" sz="135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0" i="0" lang="pt-BR" sz="135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adiciona um obstaculo no jogo, na posicao (LARGURA_DA_TELA, 562) com velocidade 5</a:t>
            </a:r>
            <a:endParaRPr b="0" i="0" sz="135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game.obstaculos.append(</a:t>
            </a:r>
            <a:r>
              <a:rPr b="0" i="0" lang="pt-BR" sz="135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Obstaculo</a:t>
            </a: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(LARGURA_DA_TELA, </a:t>
            </a:r>
            <a:r>
              <a:rPr b="0" i="0" lang="pt-BR" sz="135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562</a:t>
            </a: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pygame.image.load(os.path.join(</a:t>
            </a:r>
            <a:r>
              <a:rPr b="0" i="0" lang="pt-BR" sz="135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'Imagens'</a:t>
            </a: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pt-BR" sz="135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'obstaculo_1_1.png'</a:t>
            </a: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)), </a:t>
            </a:r>
            <a:r>
              <a:rPr b="0" i="0" lang="pt-BR" sz="135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b="0" i="0" sz="135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ctrTitle"/>
          </p:nvPr>
        </p:nvSpPr>
        <p:spPr>
          <a:xfrm>
            <a:off x="0" y="652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TELA DE INSTRUÇÕES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552450" y="1771950"/>
            <a:ext cx="110871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Char char="●"/>
            </a:pP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Nessa etapa, vamos criar uma tela de instruções de jogo, para auxiliar o usuário a entender o funcionamento do jogo.</a:t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CC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4563" y="3207074"/>
            <a:ext cx="6062874" cy="352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3"/>
          <p:cNvSpPr txBox="1"/>
          <p:nvPr>
            <p:ph type="ctrTitle"/>
          </p:nvPr>
        </p:nvSpPr>
        <p:spPr>
          <a:xfrm>
            <a:off x="0" y="652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APARECIMENTO DO CENÁRIO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346" name="Google Shape;346;p43"/>
          <p:cNvSpPr txBox="1"/>
          <p:nvPr/>
        </p:nvSpPr>
        <p:spPr>
          <a:xfrm>
            <a:off x="546300" y="1863325"/>
            <a:ext cx="108408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600"/>
              <a:buFont typeface="Century Gothic"/>
              <a:buChar char="●"/>
            </a:pPr>
            <a:r>
              <a:rPr b="0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Qualquer ação que visualizamos em filmes, vídeos ou jogos é composta por </a:t>
            </a:r>
            <a:r>
              <a:rPr b="1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quadros</a:t>
            </a:r>
            <a:r>
              <a:rPr b="0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endParaRPr b="0" i="0" sz="26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937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600"/>
              <a:buFont typeface="Century Gothic"/>
              <a:buChar char="●"/>
            </a:pPr>
            <a:r>
              <a:rPr b="0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Eles são nada mais do que imagens sequenciais que, ao serem reproduzidas em velocidade, dão a sensação de movimento. </a:t>
            </a:r>
            <a:endParaRPr b="0" i="0" sz="26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47" name="Google Shape;34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6625" y="4872625"/>
            <a:ext cx="1985375" cy="198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4"/>
          <p:cNvSpPr txBox="1"/>
          <p:nvPr>
            <p:ph type="ctrTitle"/>
          </p:nvPr>
        </p:nvSpPr>
        <p:spPr>
          <a:xfrm>
            <a:off x="0" y="652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APARECIMENTO DO CENÁRIO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354" name="Google Shape;354;p44"/>
          <p:cNvSpPr txBox="1"/>
          <p:nvPr/>
        </p:nvSpPr>
        <p:spPr>
          <a:xfrm>
            <a:off x="546300" y="1863325"/>
            <a:ext cx="108408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600"/>
              <a:buFont typeface="Century Gothic"/>
              <a:buChar char="●"/>
            </a:pPr>
            <a:r>
              <a:rPr b="0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É possível fazer um teste simples em casa para entender como funcionam os vídeos. Tente desenhar várias figuras similares em um bloco e em cada folha deslocá-las um pouco. Ao folhear o bloco, você terá impressão que a figura está em movimento.</a:t>
            </a:r>
            <a:endParaRPr b="0" i="0" sz="26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5" name="Google Shape;35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8225" y="3899375"/>
            <a:ext cx="3623651" cy="275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5"/>
          <p:cNvSpPr txBox="1"/>
          <p:nvPr>
            <p:ph type="ctrTitle"/>
          </p:nvPr>
        </p:nvSpPr>
        <p:spPr>
          <a:xfrm>
            <a:off x="0" y="652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APARECIMENTO DO CENÁRIO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362" name="Google Shape;362;p45"/>
          <p:cNvSpPr txBox="1"/>
          <p:nvPr/>
        </p:nvSpPr>
        <p:spPr>
          <a:xfrm>
            <a:off x="546300" y="1863325"/>
            <a:ext cx="108408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600"/>
              <a:buFont typeface="Century Gothic"/>
              <a:buChar char="●"/>
            </a:pPr>
            <a:r>
              <a:rPr b="0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 nosso jogo, o </a:t>
            </a:r>
            <a:r>
              <a:rPr b="1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FPS</a:t>
            </a:r>
            <a:r>
              <a:rPr b="0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de 60 quadros por segundo o que significa, efetivamente, que o código do jogo é executado 60 vezes por segundo. Essa taxa de </a:t>
            </a:r>
            <a:r>
              <a:rPr b="1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FPS</a:t>
            </a:r>
            <a:r>
              <a:rPr b="0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está declarada no arquivo</a:t>
            </a:r>
            <a:r>
              <a:rPr b="1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Configuracoes.py</a:t>
            </a:r>
            <a:r>
              <a:rPr b="0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b="0" i="0" sz="26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3" name="Google Shape;36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32650" y="5473223"/>
            <a:ext cx="1735550" cy="15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6"/>
          <p:cNvSpPr txBox="1"/>
          <p:nvPr>
            <p:ph type="ctrTitle"/>
          </p:nvPr>
        </p:nvSpPr>
        <p:spPr>
          <a:xfrm>
            <a:off x="0" y="652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APARECIMENTO DO CENÁRIO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370" name="Google Shape;370;p46"/>
          <p:cNvSpPr txBox="1"/>
          <p:nvPr/>
        </p:nvSpPr>
        <p:spPr>
          <a:xfrm>
            <a:off x="546300" y="1710925"/>
            <a:ext cx="108408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600"/>
              <a:buFont typeface="Century Gothic"/>
              <a:buChar char="●"/>
            </a:pPr>
            <a:r>
              <a:rPr b="0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que o aparecimento de obstáculos ocorra efetivamente, é preciso chamar o método </a:t>
            </a:r>
            <a:r>
              <a:rPr b="1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criarCenario</a:t>
            </a:r>
            <a:r>
              <a:rPr b="0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método que efetivamente executa a tela de jogo, isto é, no método </a:t>
            </a:r>
            <a:r>
              <a:rPr b="1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run</a:t>
            </a:r>
            <a:r>
              <a:rPr b="0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classe </a:t>
            </a:r>
            <a:r>
              <a:rPr b="1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TelaDeJogo</a:t>
            </a:r>
            <a:r>
              <a:rPr b="0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endParaRPr b="0" i="0" sz="26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937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600"/>
              <a:buFont typeface="Century Gothic"/>
              <a:buChar char="●"/>
            </a:pPr>
            <a:r>
              <a:rPr b="0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Não obstante, é preciso lembrar que o método </a:t>
            </a:r>
            <a:r>
              <a:rPr b="1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run</a:t>
            </a:r>
            <a:r>
              <a:rPr b="0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executado conforme a taxa de quadros por segundo do jogo. Como a taxa </a:t>
            </a:r>
            <a:r>
              <a:rPr b="1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FPS</a:t>
            </a:r>
            <a:r>
              <a:rPr b="0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de 60 quadros por segundo, o código é executado 60 vezes por segundo. </a:t>
            </a:r>
            <a:endParaRPr b="0" i="0" sz="26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71" name="Google Shape;37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74448" y="5566749"/>
            <a:ext cx="3717550" cy="129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7"/>
          <p:cNvSpPr txBox="1"/>
          <p:nvPr>
            <p:ph type="ctrTitle"/>
          </p:nvPr>
        </p:nvSpPr>
        <p:spPr>
          <a:xfrm>
            <a:off x="0" y="652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APARECIMENTO DO CENÁRIO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378" name="Google Shape;378;p47"/>
          <p:cNvSpPr txBox="1"/>
          <p:nvPr/>
        </p:nvSpPr>
        <p:spPr>
          <a:xfrm>
            <a:off x="546300" y="1863325"/>
            <a:ext cx="108408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600"/>
              <a:buFont typeface="Century Gothic"/>
              <a:buChar char="●"/>
            </a:pPr>
            <a:r>
              <a:rPr b="0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Perceba, todavia, que se chamarmos o método </a:t>
            </a:r>
            <a:r>
              <a:rPr b="1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criarCenario</a:t>
            </a:r>
            <a:r>
              <a:rPr b="0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60 vezes por segundo, a taxa de aparecimento de objetos será muito grande.</a:t>
            </a:r>
            <a:endParaRPr b="0" i="0" sz="26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937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600"/>
              <a:buFont typeface="Century Gothic"/>
              <a:buChar char="●"/>
            </a:pPr>
            <a:r>
              <a:rPr b="0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 causa disso, a chamada deste método deve estar dentro de uma condição que só é satisfeita poucas vezes por segundo</a:t>
            </a:r>
            <a:endParaRPr b="0" i="0" sz="26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79" name="Google Shape;37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37448" y="5208098"/>
            <a:ext cx="2254550" cy="16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8"/>
          <p:cNvSpPr txBox="1"/>
          <p:nvPr>
            <p:ph type="ctrTitle"/>
          </p:nvPr>
        </p:nvSpPr>
        <p:spPr>
          <a:xfrm>
            <a:off x="0" y="652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APARECIMENTO DO CENÁRIO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386" name="Google Shape;386;p48"/>
          <p:cNvSpPr/>
          <p:nvPr/>
        </p:nvSpPr>
        <p:spPr>
          <a:xfrm>
            <a:off x="187700" y="2340625"/>
            <a:ext cx="11844900" cy="32334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5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run(self, game):</a:t>
            </a:r>
            <a:endParaRPr b="0" i="0" sz="135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self.tempo = </a:t>
            </a:r>
            <a:r>
              <a:rPr b="0" i="0" lang="pt-BR" sz="135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b="0" i="0" sz="135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pt-BR" sz="135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game.telaAtual == self.name </a:t>
            </a:r>
            <a:r>
              <a:rPr b="0" i="0" lang="pt-BR" sz="135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35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not</a:t>
            </a: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game.usuarioSaiu:</a:t>
            </a:r>
            <a:endParaRPr b="0" i="0" sz="135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pt-BR" sz="135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self.tempo % </a:t>
            </a:r>
            <a:r>
              <a:rPr b="0" i="0" lang="pt-BR" sz="135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30</a:t>
            </a: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== </a:t>
            </a:r>
            <a:r>
              <a:rPr b="0" i="0" lang="pt-BR" sz="135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b="0" i="0" sz="135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self.criarCenario(game)</a:t>
            </a:r>
            <a:endParaRPr b="0" i="0" sz="135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self.interpretarEventos(game)</a:t>
            </a:r>
            <a:endParaRPr b="0" i="0" sz="135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self.checarColisoes(game)</a:t>
            </a:r>
            <a:endParaRPr b="0" i="0" sz="135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self.atualizar(game)</a:t>
            </a:r>
            <a:endParaRPr b="0" i="0" sz="135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self.desenhar(game)</a:t>
            </a:r>
            <a:endParaRPr b="0" i="0" sz="135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self.tempo += </a:t>
            </a:r>
            <a:r>
              <a:rPr b="0" i="0" lang="pt-BR" sz="135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b="0" i="0" sz="1350" u="none" cap="none" strike="noStrike">
              <a:solidFill>
                <a:srgbClr val="FBC02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7" name="Google Shape;387;p48"/>
          <p:cNvSpPr txBox="1"/>
          <p:nvPr/>
        </p:nvSpPr>
        <p:spPr>
          <a:xfrm>
            <a:off x="628650" y="1695750"/>
            <a:ext cx="110874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Char char="●"/>
            </a:pP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Este código deve ser transcrito para o seu jogo!</a:t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9"/>
          <p:cNvSpPr txBox="1"/>
          <p:nvPr>
            <p:ph type="ctrTitle"/>
          </p:nvPr>
        </p:nvSpPr>
        <p:spPr>
          <a:xfrm>
            <a:off x="0" y="652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EXERCÍCIO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394" name="Google Shape;394;p49"/>
          <p:cNvSpPr txBox="1"/>
          <p:nvPr/>
        </p:nvSpPr>
        <p:spPr>
          <a:xfrm>
            <a:off x="552450" y="1619550"/>
            <a:ext cx="110871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Char char="●"/>
            </a:pP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Implemente o aparecimento do segundo tipo de obstáculo (</a:t>
            </a:r>
            <a:r>
              <a:rPr b="1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obstaculo_X_2.png</a:t>
            </a: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 no método </a:t>
            </a:r>
            <a:r>
              <a:rPr b="1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criarCenario</a:t>
            </a: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classe </a:t>
            </a:r>
            <a:r>
              <a:rPr b="1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TelaDeJogo</a:t>
            </a: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r>
              <a:rPr b="1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Dica:</a:t>
            </a: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CC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95" name="Google Shape;39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56450" y="-2"/>
            <a:ext cx="1735550" cy="1509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9"/>
          <p:cNvSpPr/>
          <p:nvPr/>
        </p:nvSpPr>
        <p:spPr>
          <a:xfrm>
            <a:off x="173550" y="3202975"/>
            <a:ext cx="11844900" cy="34479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35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cria itens do cenario na tela</a:t>
            </a:r>
            <a:endParaRPr b="0" i="0" sz="135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35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criarCenario(self, game):</a:t>
            </a:r>
            <a:endParaRPr b="0" i="0" sz="135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pt-BR" sz="135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geracao de numero aleatorio</a:t>
            </a:r>
            <a:endParaRPr b="0" i="0" sz="135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pt-BR" sz="135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game.aparecimentoElementos eh uma constante que vale, inicialmente, 50</a:t>
            </a:r>
            <a:endParaRPr b="0" i="0" sz="135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r = random.randrange(</a:t>
            </a:r>
            <a:r>
              <a:rPr b="0" i="0" lang="pt-BR" sz="135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game.aparecimentoElementos)</a:t>
            </a:r>
            <a:endParaRPr b="0" i="0" sz="135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pt-BR" sz="135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se o numero gerado for menor que 8</a:t>
            </a:r>
            <a:endParaRPr b="0" i="0" sz="135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pt-BR" sz="135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r &lt; </a:t>
            </a:r>
            <a:r>
              <a:rPr b="0" i="0" lang="pt-BR" sz="135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b="0" i="0" sz="135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pt-BR" sz="135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len(game.obstaculos) == </a:t>
            </a:r>
            <a:r>
              <a:rPr b="0" i="0" lang="pt-BR" sz="135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b="0" i="0" sz="135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</a:t>
            </a:r>
            <a:r>
              <a:rPr b="0" i="0" lang="pt-BR" sz="135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adiciona um obstaculo no jogo, na posicao (LARGURA_DA_TELA, 562) com velocidade 10</a:t>
            </a:r>
            <a:endParaRPr b="0" i="0" sz="135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game.obstaculos.append(</a:t>
            </a:r>
            <a:r>
              <a:rPr b="0" i="0" lang="pt-BR" sz="135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Obstaculo</a:t>
            </a: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(LARGURA_DA_TELA, </a:t>
            </a:r>
            <a:r>
              <a:rPr b="0" i="0" lang="pt-BR" sz="135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562</a:t>
            </a: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pygame.image.load(os.path.join(</a:t>
            </a:r>
            <a:r>
              <a:rPr b="0" i="0" lang="pt-BR" sz="135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'Imagens'</a:t>
            </a: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pt-BR" sz="135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'obstaculo_1_1.png'</a:t>
            </a: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)), </a:t>
            </a:r>
            <a:r>
              <a:rPr b="0" i="0" lang="pt-BR" sz="135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b="0" i="0" sz="135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pt-BR" sz="135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elif</a:t>
            </a: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game.obstaculos[-</a:t>
            </a:r>
            <a:r>
              <a:rPr b="0" i="0" lang="pt-BR" sz="135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].x + game.obstaculos[-</a:t>
            </a:r>
            <a:r>
              <a:rPr b="0" i="0" lang="pt-BR" sz="135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].largura + self.tolerancia &lt; LARGURA_DA_TELA:</a:t>
            </a:r>
            <a:endParaRPr b="0" i="0" sz="135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0" i="0" lang="pt-BR" sz="135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adiciona um obstaculo no jogo, na posicao (LARGURA_DA_TELA, 562) com velocidade 5</a:t>
            </a:r>
            <a:endParaRPr b="0" i="0" sz="135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game.obstaculos.append(</a:t>
            </a:r>
            <a:r>
              <a:rPr b="0" i="0" lang="pt-BR" sz="135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Obstaculo</a:t>
            </a: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(LARGURA_DA_TELA, </a:t>
            </a:r>
            <a:r>
              <a:rPr b="0" i="0" lang="pt-BR" sz="135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562</a:t>
            </a: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pygame.image.load(os.path.join(</a:t>
            </a:r>
            <a:r>
              <a:rPr b="0" i="0" lang="pt-BR" sz="135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'Imagens'</a:t>
            </a: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pt-BR" sz="135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'obstaculo_1_1.png'</a:t>
            </a: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)), </a:t>
            </a:r>
            <a:r>
              <a:rPr b="0" i="0" lang="pt-BR" sz="135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b="0" i="0" sz="135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0"/>
          <p:cNvSpPr txBox="1"/>
          <p:nvPr>
            <p:ph type="ctrTitle"/>
          </p:nvPr>
        </p:nvSpPr>
        <p:spPr>
          <a:xfrm>
            <a:off x="0" y="652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APARECIMENTO DO CENÁRIO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403" name="Google Shape;403;p50"/>
          <p:cNvSpPr txBox="1"/>
          <p:nvPr/>
        </p:nvSpPr>
        <p:spPr>
          <a:xfrm>
            <a:off x="546300" y="1863325"/>
            <a:ext cx="108408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600"/>
              <a:buFont typeface="Century Gothic"/>
              <a:buChar char="●"/>
            </a:pPr>
            <a:r>
              <a:rPr b="0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tornar o aparecimento de elementos no jogo ainda mais interessante, podemos </a:t>
            </a:r>
            <a:r>
              <a:rPr b="1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aumentar a velocidade com a qual os objetos são inicializados</a:t>
            </a:r>
            <a:r>
              <a:rPr b="0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ao longo do tempo, bem como </a:t>
            </a:r>
            <a:r>
              <a:rPr b="1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aumentar a taxa de aparecimento de obstáculos</a:t>
            </a:r>
            <a:r>
              <a:rPr b="0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endParaRPr b="0" i="0" sz="26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4" name="Google Shape;40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15050" y="4181050"/>
            <a:ext cx="2676950" cy="267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1"/>
          <p:cNvSpPr txBox="1"/>
          <p:nvPr>
            <p:ph type="ctrTitle"/>
          </p:nvPr>
        </p:nvSpPr>
        <p:spPr>
          <a:xfrm>
            <a:off x="0" y="652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APARECIMENTO DO CENÁRIO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411" name="Google Shape;411;p51"/>
          <p:cNvSpPr txBox="1"/>
          <p:nvPr/>
        </p:nvSpPr>
        <p:spPr>
          <a:xfrm>
            <a:off x="546300" y="1863325"/>
            <a:ext cx="108408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600"/>
              <a:buFont typeface="Century Gothic"/>
              <a:buChar char="●"/>
            </a:pPr>
            <a:r>
              <a:rPr b="0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aumentar a taxa de aparecimento de obstáculos, decrementaresmo a variável </a:t>
            </a:r>
            <a:r>
              <a:rPr b="1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game.aparecimentoElementos </a:t>
            </a:r>
            <a:r>
              <a:rPr b="0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 método </a:t>
            </a:r>
            <a:r>
              <a:rPr b="1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run</a:t>
            </a:r>
            <a:r>
              <a:rPr b="0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de tempos em tempos. </a:t>
            </a:r>
            <a:endParaRPr b="0" i="0" sz="26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937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600"/>
              <a:buFont typeface="Century Gothic"/>
              <a:buChar char="●"/>
            </a:pPr>
            <a:r>
              <a:rPr b="0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Essa variável é o limite superior do intervalo de números possíveis de serem gerados pela função random que existe dentro do método </a:t>
            </a:r>
            <a:r>
              <a:rPr b="1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criarCenario</a:t>
            </a:r>
            <a:r>
              <a:rPr b="0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Desta forma, quanto menor for o intervalo, maior serão as probabilidades de serem gerados números que atendem às condições de aparecimento de elementos do cenário.</a:t>
            </a:r>
            <a:endParaRPr b="0" i="0" sz="26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12" name="Google Shape;41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93725" y="-12"/>
            <a:ext cx="1598275" cy="15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2"/>
          <p:cNvSpPr txBox="1"/>
          <p:nvPr>
            <p:ph type="ctrTitle"/>
          </p:nvPr>
        </p:nvSpPr>
        <p:spPr>
          <a:xfrm>
            <a:off x="0" y="652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APARECIMENTO DO CENÁRIO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419" name="Google Shape;419;p52"/>
          <p:cNvSpPr txBox="1"/>
          <p:nvPr/>
        </p:nvSpPr>
        <p:spPr>
          <a:xfrm>
            <a:off x="546300" y="1634725"/>
            <a:ext cx="108408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600"/>
              <a:buFont typeface="Century Gothic"/>
              <a:buChar char="●"/>
            </a:pPr>
            <a:r>
              <a:rPr b="0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Desta forma, quanto menor for o intervalo, maior serão as probabilidades de serem gerados números que atendem às condições de aparecimento de elementos do cenário.</a:t>
            </a:r>
            <a:endParaRPr b="0" i="0" sz="26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937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600"/>
              <a:buFont typeface="Century Gothic"/>
              <a:buChar char="●"/>
            </a:pPr>
            <a:r>
              <a:rPr b="0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Este código deve ser transcrito para o seu jogo!</a:t>
            </a:r>
            <a:endParaRPr b="0" i="0" sz="26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0" name="Google Shape;420;p52"/>
          <p:cNvSpPr/>
          <p:nvPr/>
        </p:nvSpPr>
        <p:spPr>
          <a:xfrm>
            <a:off x="173550" y="3525400"/>
            <a:ext cx="11844900" cy="32304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run(self, game):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self.tempo = </a:t>
            </a:r>
            <a:r>
              <a:rPr b="0" i="0" lang="pt-BR" sz="12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pt-BR" sz="12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game.telaAtual == self.name </a:t>
            </a:r>
            <a:r>
              <a:rPr b="0" i="0" lang="pt-BR" sz="12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2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not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game.usuarioSaiu: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</a:t>
            </a:r>
            <a:r>
              <a:rPr b="0" i="0" lang="pt-BR" sz="120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aumentar a taxa de aparecimento de elementos do cenario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pt-BR" sz="12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game.aparecimentoElementos &gt; </a:t>
            </a:r>
            <a:r>
              <a:rPr b="0" i="0" lang="pt-BR" sz="12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25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2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self.tempo % </a:t>
            </a:r>
            <a:r>
              <a:rPr b="0" i="0" lang="pt-BR" sz="12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300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== </a:t>
            </a:r>
            <a:r>
              <a:rPr b="0" i="0" lang="pt-BR" sz="12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game.aparecimentoElementos -= </a:t>
            </a:r>
            <a:r>
              <a:rPr b="0" i="0" lang="pt-BR" sz="12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pt-BR" sz="12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self.tempo % </a:t>
            </a:r>
            <a:r>
              <a:rPr b="0" i="0" lang="pt-BR" sz="12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30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== </a:t>
            </a:r>
            <a:r>
              <a:rPr b="0" i="0" lang="pt-BR" sz="12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self.criarCenario(game)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self.interpretarEventos(game)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self.checarColisoes(game)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self.atualizar(game)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self.desenhar(game)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self.tempo += </a:t>
            </a:r>
            <a:r>
              <a:rPr b="0" i="0" lang="pt-BR" sz="12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b="0" i="0" sz="1200" u="none" cap="none" strike="noStrike">
              <a:solidFill>
                <a:srgbClr val="FBC02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type="ctrTitle"/>
          </p:nvPr>
        </p:nvSpPr>
        <p:spPr>
          <a:xfrm>
            <a:off x="0" y="652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TELA DE INSTRUÇÕES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552450" y="1771950"/>
            <a:ext cx="113448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Char char="●"/>
            </a:pP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Primeiramente, inicializaremos os atributos (variáveis do tipo </a:t>
            </a:r>
            <a:r>
              <a:rPr b="1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self</a:t>
            </a: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 da classe </a:t>
            </a:r>
            <a:r>
              <a:rPr b="1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TelaDeInstrucoes</a:t>
            </a: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(arquivo </a:t>
            </a:r>
            <a:r>
              <a:rPr b="1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TelaDeInstrucoes.py</a:t>
            </a: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 que guardarão as fontes utilizadas, os textos das instruções, o botão de </a:t>
            </a:r>
            <a:r>
              <a:rPr b="1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play</a:t>
            </a: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o botão de voltar.</a:t>
            </a:r>
            <a:r>
              <a:rPr b="0" i="0" lang="pt-BR" sz="38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CC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0" name="Google Shape;12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84188" y="4752888"/>
            <a:ext cx="2839276" cy="212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3"/>
          <p:cNvSpPr txBox="1"/>
          <p:nvPr>
            <p:ph type="ctrTitle"/>
          </p:nvPr>
        </p:nvSpPr>
        <p:spPr>
          <a:xfrm>
            <a:off x="0" y="652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APARECIMENTO DO CENÁRIO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427" name="Google Shape;427;p53"/>
          <p:cNvSpPr txBox="1"/>
          <p:nvPr/>
        </p:nvSpPr>
        <p:spPr>
          <a:xfrm>
            <a:off x="546300" y="1863325"/>
            <a:ext cx="108408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600"/>
              <a:buFont typeface="Century Gothic"/>
              <a:buChar char="●"/>
            </a:pPr>
            <a:r>
              <a:rPr b="0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Já para aumentar a velocidade com a qual os objetos são inicializados ao longo do tempo, pode-se utilizar uma variável, por exemplo, </a:t>
            </a:r>
            <a:r>
              <a:rPr b="1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game.dvel</a:t>
            </a:r>
            <a:r>
              <a:rPr b="0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 é somada à velocidade inicial dos objetos criados no jogo. Então, no método </a:t>
            </a:r>
            <a:r>
              <a:rPr b="1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run</a:t>
            </a:r>
            <a:r>
              <a:rPr b="0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incrementa-se o valor desta variável de tempos em tempos.</a:t>
            </a:r>
            <a:endParaRPr b="0" i="0" sz="26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28" name="Google Shape;42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74448" y="5566749"/>
            <a:ext cx="3717550" cy="129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4"/>
          <p:cNvSpPr txBox="1"/>
          <p:nvPr>
            <p:ph type="ctrTitle"/>
          </p:nvPr>
        </p:nvSpPr>
        <p:spPr>
          <a:xfrm>
            <a:off x="0" y="652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APARECIMENTO DO CENÁRIO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435" name="Google Shape;435;p54"/>
          <p:cNvSpPr txBox="1"/>
          <p:nvPr/>
        </p:nvSpPr>
        <p:spPr>
          <a:xfrm>
            <a:off x="546300" y="1863325"/>
            <a:ext cx="108408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600"/>
              <a:buFont typeface="Century Gothic"/>
              <a:buChar char="●"/>
            </a:pPr>
            <a:r>
              <a:rPr b="0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Este código deve ser transcrito para o seu jogo!</a:t>
            </a:r>
            <a:endParaRPr b="0" i="0" sz="26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6" name="Google Shape;436;p54"/>
          <p:cNvSpPr/>
          <p:nvPr/>
        </p:nvSpPr>
        <p:spPr>
          <a:xfrm>
            <a:off x="173550" y="2504275"/>
            <a:ext cx="11844900" cy="37050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30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cria itens do cenario na tela</a:t>
            </a:r>
            <a:endParaRPr b="0" i="0" sz="13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3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b="0" i="0" lang="pt-BR" sz="13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criarCenario(self, game):</a:t>
            </a:r>
            <a:endParaRPr b="0" i="0" sz="13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3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pt-BR" sz="130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geracao de numero aleatorio</a:t>
            </a:r>
            <a:endParaRPr b="0" i="0" sz="13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3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pt-BR" sz="130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game.aparecimentoElementos eh uma constante que vale, inicialmente, 50</a:t>
            </a:r>
            <a:endParaRPr b="0" i="0" sz="13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3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r = random.randrange(</a:t>
            </a:r>
            <a:r>
              <a:rPr b="0" i="0" lang="pt-BR" sz="13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pt-BR" sz="13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game.aparecimentoElementos)</a:t>
            </a:r>
            <a:endParaRPr b="0" i="0" sz="13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3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pt-BR" sz="130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se o numero gerado for menor que 8</a:t>
            </a:r>
            <a:endParaRPr b="0" i="0" sz="13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3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pt-BR" sz="13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0" i="0" lang="pt-BR" sz="13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r &lt; </a:t>
            </a:r>
            <a:r>
              <a:rPr b="0" i="0" lang="pt-BR" sz="13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b="0" i="0" lang="pt-BR" sz="13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b="0" i="0" sz="13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3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pt-BR" sz="13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0" i="0" lang="pt-BR" sz="13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len(game.obstaculos) == </a:t>
            </a:r>
            <a:r>
              <a:rPr b="0" i="0" lang="pt-BR" sz="13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pt-BR" sz="13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b="0" i="0" sz="13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3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</a:t>
            </a:r>
            <a:r>
              <a:rPr b="0" i="0" lang="pt-BR" sz="130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adiciona um obstaculo no jogo, na posicao (LARGURA_DA_TELA, 562) com velocidade 10</a:t>
            </a:r>
            <a:endParaRPr b="0" i="0" sz="13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3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game.obstaculos.append(</a:t>
            </a:r>
            <a:r>
              <a:rPr b="0" i="0" lang="pt-BR" sz="13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Obstaculo</a:t>
            </a:r>
            <a:r>
              <a:rPr b="0" i="0" lang="pt-BR" sz="13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(LARGURA_DA_TELA, </a:t>
            </a:r>
            <a:r>
              <a:rPr b="0" i="0" lang="pt-BR" sz="13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562</a:t>
            </a:r>
            <a:r>
              <a:rPr b="0" i="0" lang="pt-BR" sz="13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pygame.image.load(os.path.join(</a:t>
            </a:r>
            <a:r>
              <a:rPr b="0" i="0" lang="pt-BR" sz="13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'Imagens'</a:t>
            </a:r>
            <a:r>
              <a:rPr b="0" i="0" lang="pt-BR" sz="13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pt-BR" sz="13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'obstaculo_1_1.png'</a:t>
            </a:r>
            <a:r>
              <a:rPr b="0" i="0" lang="pt-BR" sz="13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)), </a:t>
            </a:r>
            <a:r>
              <a:rPr b="0" i="0" lang="pt-BR" sz="13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b="0" i="0" lang="pt-BR" sz="13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+ game.dvel))</a:t>
            </a:r>
            <a:endParaRPr b="0" i="0" sz="13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3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pt-BR" sz="13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elif</a:t>
            </a:r>
            <a:r>
              <a:rPr b="0" i="0" lang="pt-BR" sz="13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game.obstaculos[-</a:t>
            </a:r>
            <a:r>
              <a:rPr b="0" i="0" lang="pt-BR" sz="13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pt-BR" sz="13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].x + game.obstaculos[-</a:t>
            </a:r>
            <a:r>
              <a:rPr b="0" i="0" lang="pt-BR" sz="13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pt-BR" sz="13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].largura + self.tolerancia &lt; LARGURA_DA_TELA:</a:t>
            </a:r>
            <a:endParaRPr b="0" i="0" sz="13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3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0" i="0" lang="pt-BR" sz="130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adiciona um obstaculo no jogo, na posicao (LARGURA_DA_TELA, 562) com velocidade 5</a:t>
            </a:r>
            <a:endParaRPr b="0" i="0" sz="13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3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game.obstaculos.append(</a:t>
            </a:r>
            <a:r>
              <a:rPr b="0" i="0" lang="pt-BR" sz="13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Obstaculo</a:t>
            </a:r>
            <a:r>
              <a:rPr b="0" i="0" lang="pt-BR" sz="13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(LARGURA_DA_TELA, </a:t>
            </a:r>
            <a:r>
              <a:rPr b="0" i="0" lang="pt-BR" sz="13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562</a:t>
            </a:r>
            <a:r>
              <a:rPr b="0" i="0" lang="pt-BR" sz="13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pygame.image.load(os.path.join(</a:t>
            </a:r>
            <a:r>
              <a:rPr b="0" i="0" lang="pt-BR" sz="13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'Imagens'</a:t>
            </a:r>
            <a:r>
              <a:rPr b="0" i="0" lang="pt-BR" sz="13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pt-BR" sz="13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'obstaculo_1_1.png'</a:t>
            </a:r>
            <a:r>
              <a:rPr b="0" i="0" lang="pt-BR" sz="13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)), </a:t>
            </a:r>
            <a:r>
              <a:rPr b="0" i="0" lang="pt-BR" sz="13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b="0" i="0" lang="pt-BR" sz="13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+ game.dvel))</a:t>
            </a:r>
            <a:endParaRPr b="0" i="0" sz="13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5"/>
          <p:cNvSpPr txBox="1"/>
          <p:nvPr>
            <p:ph type="ctrTitle"/>
          </p:nvPr>
        </p:nvSpPr>
        <p:spPr>
          <a:xfrm>
            <a:off x="0" y="652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APARECIMENTO DO CENÁRIO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443" name="Google Shape;443;p55"/>
          <p:cNvSpPr txBox="1"/>
          <p:nvPr/>
        </p:nvSpPr>
        <p:spPr>
          <a:xfrm>
            <a:off x="546300" y="1863325"/>
            <a:ext cx="108408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600"/>
              <a:buFont typeface="Century Gothic"/>
              <a:buChar char="●"/>
            </a:pPr>
            <a:r>
              <a:rPr b="0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Este código deve ser transcrito para o seu jogo!</a:t>
            </a:r>
            <a:endParaRPr b="0" i="0" sz="26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4" name="Google Shape;444;p55"/>
          <p:cNvSpPr/>
          <p:nvPr/>
        </p:nvSpPr>
        <p:spPr>
          <a:xfrm>
            <a:off x="173550" y="2504275"/>
            <a:ext cx="11844900" cy="42246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3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b="0" i="0" lang="pt-BR" sz="13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run(self, game):</a:t>
            </a:r>
            <a:endParaRPr b="0" i="0" sz="13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3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self.tempo = </a:t>
            </a:r>
            <a:r>
              <a:rPr b="0" i="0" lang="pt-BR" sz="13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b="0" i="0" sz="13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3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pt-BR" sz="13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b="0" i="0" lang="pt-BR" sz="13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game.telaAtual == self.name </a:t>
            </a:r>
            <a:r>
              <a:rPr b="0" i="0" lang="pt-BR" sz="13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b="0" i="0" lang="pt-BR" sz="13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3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not</a:t>
            </a:r>
            <a:r>
              <a:rPr b="0" i="0" lang="pt-BR" sz="13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game.usuarioSaiu:</a:t>
            </a:r>
            <a:endParaRPr b="0" i="0" sz="13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3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pt-BR" sz="130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aumentar a taxa de aparecimento de elementos do cenario</a:t>
            </a:r>
            <a:endParaRPr b="0" i="0" sz="13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3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pt-BR" sz="13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0" i="0" lang="pt-BR" sz="13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game.aparecimentoElementos &gt; </a:t>
            </a:r>
            <a:r>
              <a:rPr b="0" i="0" lang="pt-BR" sz="13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25</a:t>
            </a:r>
            <a:r>
              <a:rPr b="0" i="0" lang="pt-BR" sz="13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3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b="0" i="0" lang="pt-BR" sz="13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self.tempo % </a:t>
            </a:r>
            <a:r>
              <a:rPr b="0" i="0" lang="pt-BR" sz="13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300</a:t>
            </a:r>
            <a:r>
              <a:rPr b="0" i="0" lang="pt-BR" sz="13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== </a:t>
            </a:r>
            <a:r>
              <a:rPr b="0" i="0" lang="pt-BR" sz="13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pt-BR" sz="13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b="0" i="0" sz="13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3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game.aparecimentoElementos -= </a:t>
            </a:r>
            <a:r>
              <a:rPr b="0" i="0" lang="pt-BR" sz="13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b="0" i="0" sz="13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3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pt-BR" sz="130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aumentar a velocidade com a qual os elementos do cenario sao inicializados</a:t>
            </a:r>
            <a:endParaRPr b="0" i="0" sz="13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3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pt-BR" sz="13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0" i="0" lang="pt-BR" sz="13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self.tempo % </a:t>
            </a:r>
            <a:r>
              <a:rPr b="0" i="0" lang="pt-BR" sz="13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1200</a:t>
            </a:r>
            <a:r>
              <a:rPr b="0" i="0" lang="pt-BR" sz="13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== </a:t>
            </a:r>
            <a:r>
              <a:rPr b="0" i="0" lang="pt-BR" sz="13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pt-BR" sz="13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b="0" i="0" sz="13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3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game.dvel += </a:t>
            </a:r>
            <a:r>
              <a:rPr b="0" i="0" lang="pt-BR" sz="13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b="0" i="0" sz="13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3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pt-BR" sz="13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0" i="0" lang="pt-BR" sz="13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self.tempo % </a:t>
            </a:r>
            <a:r>
              <a:rPr b="0" i="0" lang="pt-BR" sz="13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30</a:t>
            </a:r>
            <a:r>
              <a:rPr b="0" i="0" lang="pt-BR" sz="13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== </a:t>
            </a:r>
            <a:r>
              <a:rPr b="0" i="0" lang="pt-BR" sz="13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pt-BR" sz="13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b="0" i="0" sz="13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3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self.criarCenario(game)</a:t>
            </a:r>
            <a:endParaRPr b="0" i="0" sz="13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3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self.interpretarEventos(game)</a:t>
            </a:r>
            <a:endParaRPr b="0" i="0" sz="13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3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self.checarColisoes(game)</a:t>
            </a:r>
            <a:endParaRPr b="0" i="0" sz="13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3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self.atualizar(game)</a:t>
            </a:r>
            <a:endParaRPr b="0" i="0" sz="13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3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self.desenhar(game)</a:t>
            </a:r>
            <a:endParaRPr b="0" i="0" sz="13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self.tempo += </a:t>
            </a:r>
            <a:r>
              <a:rPr b="0" i="0" lang="pt-BR" sz="13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b="0" i="0" sz="1300" u="none" cap="none" strike="noStrike">
              <a:solidFill>
                <a:srgbClr val="FBC02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6"/>
          <p:cNvSpPr txBox="1"/>
          <p:nvPr>
            <p:ph type="ctrTitle"/>
          </p:nvPr>
        </p:nvSpPr>
        <p:spPr>
          <a:xfrm>
            <a:off x="0" y="652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APARECIMENTO DO CENÁRIO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451" name="Google Shape;451;p56"/>
          <p:cNvSpPr txBox="1"/>
          <p:nvPr/>
        </p:nvSpPr>
        <p:spPr>
          <a:xfrm>
            <a:off x="546300" y="1863325"/>
            <a:ext cx="108408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600"/>
              <a:buFont typeface="Century Gothic"/>
              <a:buChar char="●"/>
            </a:pPr>
            <a:r>
              <a:rPr b="0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É importante setar um valor inicial para as variáveis </a:t>
            </a:r>
            <a:r>
              <a:rPr b="1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game.aparecimentoElementos</a:t>
            </a:r>
            <a:r>
              <a:rPr b="0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b="1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game.dvel</a:t>
            </a:r>
            <a:r>
              <a:rPr b="0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cada novo jogo, com o intuito de garantir que elas assumirão os valores esperados. Por causa disso, na classe </a:t>
            </a:r>
            <a:r>
              <a:rPr b="1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AdministradorDoJogo</a:t>
            </a:r>
            <a:r>
              <a:rPr b="0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 arquivo </a:t>
            </a:r>
            <a:r>
              <a:rPr b="1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main.py</a:t>
            </a:r>
            <a:r>
              <a:rPr b="0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faremos as inicializações no método </a:t>
            </a:r>
            <a:r>
              <a:rPr b="1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novoJogo</a:t>
            </a:r>
            <a:r>
              <a:rPr b="0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b="0" i="0" sz="26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52" name="Google Shape;45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37448" y="5208098"/>
            <a:ext cx="2254550" cy="16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7"/>
          <p:cNvSpPr txBox="1"/>
          <p:nvPr>
            <p:ph type="ctrTitle"/>
          </p:nvPr>
        </p:nvSpPr>
        <p:spPr>
          <a:xfrm>
            <a:off x="0" y="652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APARECIMENTO DO CENÁRIO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459" name="Google Shape;459;p57"/>
          <p:cNvSpPr/>
          <p:nvPr/>
        </p:nvSpPr>
        <p:spPr>
          <a:xfrm>
            <a:off x="173550" y="2091200"/>
            <a:ext cx="11844900" cy="38250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5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esse metodo inicializa as constantes do jogo a cada novo jogo</a:t>
            </a:r>
            <a:endParaRPr b="0" i="0" sz="135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pt-BR" sz="135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novoJogo(self):</a:t>
            </a:r>
            <a:endParaRPr b="0" i="0" sz="135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self.pontuacao = </a:t>
            </a:r>
            <a:r>
              <a:rPr b="0" i="0" lang="pt-BR" sz="135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b="0" i="0" sz="135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self.aparecimentoElementos = </a:t>
            </a:r>
            <a:r>
              <a:rPr b="0" i="0" lang="pt-BR" sz="135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50</a:t>
            </a:r>
            <a:endParaRPr b="0" i="0" sz="135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self.vidasExtras = </a:t>
            </a:r>
            <a:r>
              <a:rPr b="0" i="0" lang="pt-BR" sz="135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 b="0" i="0" sz="135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self.ehInvencivel = </a:t>
            </a:r>
            <a:r>
              <a:rPr b="0" i="0" lang="pt-BR" sz="135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 b="0" i="0" sz="135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self.respostaCorreta = </a:t>
            </a:r>
            <a:r>
              <a:rPr b="0" i="0" lang="pt-BR" sz="135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b="0" i="0" sz="135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self.respostaUsuario = </a:t>
            </a:r>
            <a:r>
              <a:rPr b="0" i="0" lang="pt-BR" sz="135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b="0" i="0" sz="135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self.tempoDeInvencibilidade = </a:t>
            </a:r>
            <a:r>
              <a:rPr b="0" i="0" lang="pt-BR" sz="135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15</a:t>
            </a:r>
            <a:endParaRPr b="0" i="0" sz="135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self.dvel = </a:t>
            </a:r>
            <a:r>
              <a:rPr b="0" i="0" lang="pt-BR" sz="135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b="0" i="0" sz="135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self.jogador = </a:t>
            </a:r>
            <a:r>
              <a:rPr b="0" i="0" lang="pt-BR" sz="135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Jogador</a:t>
            </a: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(self)</a:t>
            </a:r>
            <a:endParaRPr b="0" i="0" sz="135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self.obstaculos.clear()</a:t>
            </a:r>
            <a:endParaRPr b="0" i="0" sz="135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self.inimigos.clear()</a:t>
            </a:r>
            <a:endParaRPr b="0" i="0" sz="135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self.vidas.clear()</a:t>
            </a:r>
            <a:endParaRPr b="0" i="0" sz="135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self.impulsionadores.clear()</a:t>
            </a:r>
            <a:endParaRPr b="0" i="0" sz="135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self.tiros.clear()</a:t>
            </a:r>
            <a:endParaRPr b="0" i="0" sz="135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35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self.tirosInimigo.clear()</a:t>
            </a:r>
            <a:endParaRPr b="0" i="0" sz="135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8"/>
          <p:cNvSpPr txBox="1"/>
          <p:nvPr>
            <p:ph type="ctrTitle"/>
          </p:nvPr>
        </p:nvSpPr>
        <p:spPr>
          <a:xfrm>
            <a:off x="0" y="652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EXERCÍCIO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466" name="Google Shape;466;p58"/>
          <p:cNvSpPr txBox="1"/>
          <p:nvPr/>
        </p:nvSpPr>
        <p:spPr>
          <a:xfrm>
            <a:off x="552450" y="1619550"/>
            <a:ext cx="110871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600"/>
              <a:buFont typeface="Century Gothic"/>
              <a:buChar char="●"/>
            </a:pPr>
            <a:r>
              <a:rPr b="0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Implemente o aparecimento de vidas (</a:t>
            </a:r>
            <a:r>
              <a:rPr b="1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vida.png</a:t>
            </a:r>
            <a:r>
              <a:rPr b="0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 no método </a:t>
            </a:r>
            <a:r>
              <a:rPr b="1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criarCenario</a:t>
            </a:r>
            <a:r>
              <a:rPr b="0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classe </a:t>
            </a:r>
            <a:r>
              <a:rPr b="1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TelaDeJogo</a:t>
            </a:r>
            <a:r>
              <a:rPr b="0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Lembre-se de deixar este aparecimento mais raro que o de obstáculos e restrinja o aparecimento a uma única vida ao longo da tela. </a:t>
            </a:r>
            <a:r>
              <a:rPr b="1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Dica: </a:t>
            </a:r>
            <a:endParaRPr b="1" i="0" sz="26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7" name="Google Shape;467;p58"/>
          <p:cNvSpPr/>
          <p:nvPr/>
        </p:nvSpPr>
        <p:spPr>
          <a:xfrm>
            <a:off x="173550" y="3578700"/>
            <a:ext cx="11844900" cy="3072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20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cria itens do cenario na tela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2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criarCenario(self, game):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pt-BR" sz="120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geracao de numero aleatorio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pt-BR" sz="120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game.aparecimentoElementos eh uma constante que vale, inicialmente, 50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r = random.randrange(</a:t>
            </a:r>
            <a:r>
              <a:rPr b="0" i="0" lang="pt-BR" sz="12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game.aparecimentoElementos)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pt-BR" sz="120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se o numero gerado for menor que 8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pt-BR" sz="12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r &lt; </a:t>
            </a:r>
            <a:r>
              <a:rPr b="0" i="0" lang="pt-BR" sz="12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pt-BR" sz="12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len(game.obstaculos) == </a:t>
            </a:r>
            <a:r>
              <a:rPr b="0" i="0" lang="pt-BR" sz="12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</a:t>
            </a:r>
            <a:r>
              <a:rPr b="0" i="0" lang="pt-BR" sz="120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adiciona um obstaculo no jogo, na posicao (LARGURA_DA_TELA, 562) com velocidade 10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game.obstaculos.append(</a:t>
            </a:r>
            <a:r>
              <a:rPr b="0" i="0" lang="pt-BR" sz="12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Obstaculo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(LARGURA_DA_TELA, </a:t>
            </a:r>
            <a:r>
              <a:rPr b="0" i="0" lang="pt-BR" sz="12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562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pygame.image.load(os.path.join(</a:t>
            </a:r>
            <a:r>
              <a:rPr b="0" i="0" lang="pt-BR" sz="12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'Imagens'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pt-BR" sz="12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'obstaculo_1_1.png'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)), </a:t>
            </a:r>
            <a:r>
              <a:rPr b="0" i="0" lang="pt-BR" sz="12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pt-BR" sz="12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elif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game.obstaculos[-</a:t>
            </a:r>
            <a:r>
              <a:rPr b="0" i="0" lang="pt-BR" sz="12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].x + game.obstaculos[-</a:t>
            </a:r>
            <a:r>
              <a:rPr b="0" i="0" lang="pt-BR" sz="12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].largura + self.tolerancia &lt; LARGURA_DA_TELA: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0" i="0" lang="pt-BR" sz="120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adiciona um obstaculo no jogo, na posicao (LARGURA_DA_TELA, 562) com velocidade 5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game.obstaculos.append(</a:t>
            </a:r>
            <a:r>
              <a:rPr b="0" i="0" lang="pt-BR" sz="12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Obstaculo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(LARGURA_DA_TELA, </a:t>
            </a:r>
            <a:r>
              <a:rPr b="0" i="0" lang="pt-BR" sz="12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562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pygame.image.load(os.path.join(</a:t>
            </a:r>
            <a:r>
              <a:rPr b="0" i="0" lang="pt-BR" sz="12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'Imagens'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pt-BR" sz="12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'obstaculo_1_1.png'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)), </a:t>
            </a:r>
            <a:r>
              <a:rPr b="0" i="0" lang="pt-BR" sz="12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68" name="Google Shape;46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03225" y="0"/>
            <a:ext cx="1288775" cy="128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9"/>
          <p:cNvSpPr txBox="1"/>
          <p:nvPr>
            <p:ph type="ctrTitle"/>
          </p:nvPr>
        </p:nvSpPr>
        <p:spPr>
          <a:xfrm>
            <a:off x="0" y="652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EXERCÍCIO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475" name="Google Shape;475;p59"/>
          <p:cNvSpPr txBox="1"/>
          <p:nvPr/>
        </p:nvSpPr>
        <p:spPr>
          <a:xfrm>
            <a:off x="552450" y="1390950"/>
            <a:ext cx="110871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600"/>
              <a:buFont typeface="Century Gothic"/>
              <a:buChar char="●"/>
            </a:pPr>
            <a:r>
              <a:rPr b="0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Implemente o aparecimento de impulsionadores (</a:t>
            </a:r>
            <a:r>
              <a:rPr b="1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impulsionador_X.png</a:t>
            </a:r>
            <a:r>
              <a:rPr b="0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 no método </a:t>
            </a:r>
            <a:r>
              <a:rPr b="1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criarCenario</a:t>
            </a:r>
            <a:r>
              <a:rPr b="0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classe </a:t>
            </a:r>
            <a:r>
              <a:rPr b="1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TelaDeJogo</a:t>
            </a:r>
            <a:r>
              <a:rPr b="0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Lembre-se de deixar este aparecimento mais raro que o de obstáculos e restrinja o aparecimento a um único impulsionador ao longo da tela. </a:t>
            </a:r>
            <a:r>
              <a:rPr b="1" i="0" lang="pt-BR" sz="26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Dica: </a:t>
            </a:r>
            <a:endParaRPr b="1" i="0" sz="26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6" name="Google Shape;476;p59"/>
          <p:cNvSpPr/>
          <p:nvPr/>
        </p:nvSpPr>
        <p:spPr>
          <a:xfrm>
            <a:off x="173550" y="3731100"/>
            <a:ext cx="11844900" cy="3072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0629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20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cria itens do cenario na tela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2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criarCenario(self, game):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pt-BR" sz="120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geracao de numero aleatorio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pt-BR" sz="120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game.aparecimentoElementos eh uma constante que vale, inicialmente, 50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r = random.randrange(</a:t>
            </a:r>
            <a:r>
              <a:rPr b="0" i="0" lang="pt-BR" sz="12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game.aparecimentoElementos)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pt-BR" sz="120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se o numero gerado for menor que 8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pt-BR" sz="12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r &lt; </a:t>
            </a:r>
            <a:r>
              <a:rPr b="0" i="0" lang="pt-BR" sz="12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pt-BR" sz="12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len(game.obstaculos) == </a:t>
            </a:r>
            <a:r>
              <a:rPr b="0" i="0" lang="pt-BR" sz="12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</a:t>
            </a:r>
            <a:r>
              <a:rPr b="0" i="0" lang="pt-BR" sz="120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adiciona um obstaculo no jogo, na posicao (LARGURA_DA_TELA, 562) com velocidade 10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game.obstaculos.append(</a:t>
            </a:r>
            <a:r>
              <a:rPr b="0" i="0" lang="pt-BR" sz="12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Obstaculo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(LARGURA_DA_TELA, </a:t>
            </a:r>
            <a:r>
              <a:rPr b="0" i="0" lang="pt-BR" sz="12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562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pygame.image.load(os.path.join(</a:t>
            </a:r>
            <a:r>
              <a:rPr b="0" i="0" lang="pt-BR" sz="12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'Imagens'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pt-BR" sz="12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'obstaculo_1_1.png'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)), </a:t>
            </a:r>
            <a:r>
              <a:rPr b="0" i="0" lang="pt-BR" sz="12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pt-BR" sz="12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elif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game.obstaculos[-</a:t>
            </a:r>
            <a:r>
              <a:rPr b="0" i="0" lang="pt-BR" sz="12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].x + game.obstaculos[-</a:t>
            </a:r>
            <a:r>
              <a:rPr b="0" i="0" lang="pt-BR" sz="12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].largura + self.tolerancia &lt; LARGURA_DA_TELA: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b="0" i="0" lang="pt-BR" sz="120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adiciona um obstaculo no jogo, na posicao (LARGURA_DA_TELA, 562) com velocidade 5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game.obstaculos.append(</a:t>
            </a:r>
            <a:r>
              <a:rPr b="0" i="0" lang="pt-BR" sz="12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Obstaculo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(LARGURA_DA_TELA, </a:t>
            </a:r>
            <a:r>
              <a:rPr b="0" i="0" lang="pt-BR" sz="12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562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pygame.image.load(os.path.join(</a:t>
            </a:r>
            <a:r>
              <a:rPr b="0" i="0" lang="pt-BR" sz="12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'Imagens'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pt-BR" sz="12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'obstaculo_1_1.png'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)), </a:t>
            </a:r>
            <a:r>
              <a:rPr b="0" i="0" lang="pt-BR" sz="12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77" name="Google Shape;47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3425" y="-152400"/>
            <a:ext cx="1452374" cy="145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60"/>
          <p:cNvGrpSpPr/>
          <p:nvPr/>
        </p:nvGrpSpPr>
        <p:grpSpPr>
          <a:xfrm>
            <a:off x="2629088" y="54576"/>
            <a:ext cx="6933825" cy="6748849"/>
            <a:chOff x="2393499" y="142407"/>
            <a:chExt cx="6933825" cy="6748849"/>
          </a:xfrm>
        </p:grpSpPr>
        <p:sp>
          <p:nvSpPr>
            <p:cNvPr id="483" name="Google Shape;483;p60"/>
            <p:cNvSpPr/>
            <p:nvPr/>
          </p:nvSpPr>
          <p:spPr>
            <a:xfrm>
              <a:off x="2608289" y="524657"/>
              <a:ext cx="6340800" cy="5891100"/>
            </a:xfrm>
            <a:prstGeom prst="ellipse">
              <a:avLst/>
            </a:prstGeom>
            <a:noFill/>
            <a:ln cap="flat" cmpd="sng" w="76200">
              <a:solidFill>
                <a:srgbClr val="7030A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60"/>
            <p:cNvSpPr/>
            <p:nvPr/>
          </p:nvSpPr>
          <p:spPr>
            <a:xfrm>
              <a:off x="2393499" y="1610750"/>
              <a:ext cx="1440000" cy="1440000"/>
            </a:xfrm>
            <a:prstGeom prst="ellipse">
              <a:avLst/>
            </a:prstGeom>
            <a:solidFill>
              <a:srgbClr val="7030A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60"/>
            <p:cNvSpPr/>
            <p:nvPr/>
          </p:nvSpPr>
          <p:spPr>
            <a:xfrm>
              <a:off x="5058709" y="142407"/>
              <a:ext cx="1440000" cy="144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60"/>
            <p:cNvSpPr/>
            <p:nvPr/>
          </p:nvSpPr>
          <p:spPr>
            <a:xfrm>
              <a:off x="5058709" y="5451256"/>
              <a:ext cx="1440000" cy="1440000"/>
            </a:xfrm>
            <a:prstGeom prst="ellipse">
              <a:avLst/>
            </a:prstGeom>
            <a:solidFill>
              <a:srgbClr val="70AD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60"/>
            <p:cNvSpPr/>
            <p:nvPr/>
          </p:nvSpPr>
          <p:spPr>
            <a:xfrm>
              <a:off x="7887324" y="4272197"/>
              <a:ext cx="1440000" cy="1440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Resultado de imagem para science icon" id="488" name="Google Shape;488;p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81752" y="365450"/>
              <a:ext cx="993913" cy="99391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89" name="Google Shape;489;p60"/>
            <p:cNvGrpSpPr/>
            <p:nvPr/>
          </p:nvGrpSpPr>
          <p:grpSpPr>
            <a:xfrm>
              <a:off x="2442262" y="4210778"/>
              <a:ext cx="1440000" cy="1440000"/>
              <a:chOff x="7887324" y="1610750"/>
              <a:chExt cx="1440000" cy="1440000"/>
            </a:xfrm>
          </p:grpSpPr>
          <p:sp>
            <p:nvSpPr>
              <p:cNvPr id="490" name="Google Shape;490;p60"/>
              <p:cNvSpPr/>
              <p:nvPr/>
            </p:nvSpPr>
            <p:spPr>
              <a:xfrm>
                <a:off x="7887324" y="1610750"/>
                <a:ext cx="1440000" cy="1440000"/>
              </a:xfrm>
              <a:prstGeom prst="ellipse">
                <a:avLst/>
              </a:prstGeom>
              <a:solidFill>
                <a:srgbClr val="B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Resultado de imagem para technology icon" id="491" name="Google Shape;491;p6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014913" y="1738339"/>
                <a:ext cx="1184822" cy="11848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Resultado de imagem para engineering icon" id="492" name="Google Shape;492;p6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692254" y="1887302"/>
              <a:ext cx="886895" cy="8868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m relacionada" id="493" name="Google Shape;493;p6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385628" y="5788838"/>
              <a:ext cx="786160" cy="786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Resultado de imagem para design icon" id="494" name="Google Shape;494;p6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099492" y="4510520"/>
              <a:ext cx="1015663" cy="10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5" name="Google Shape;495;p60"/>
            <p:cNvSpPr/>
            <p:nvPr/>
          </p:nvSpPr>
          <p:spPr>
            <a:xfrm>
              <a:off x="7860665" y="1449581"/>
              <a:ext cx="1440000" cy="1440000"/>
            </a:xfrm>
            <a:prstGeom prst="ellipse">
              <a:avLst/>
            </a:prstGeom>
            <a:solidFill>
              <a:srgbClr val="70AD4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Resultado de imagem para manufacturing icon" id="496" name="Google Shape;496;p6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000505" y="1582407"/>
              <a:ext cx="1073050" cy="10730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7" name="Google Shape;497;p6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13901" y="2469887"/>
            <a:ext cx="3964200" cy="169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60"/>
          <p:cNvSpPr txBox="1"/>
          <p:nvPr/>
        </p:nvSpPr>
        <p:spPr>
          <a:xfrm>
            <a:off x="4194600" y="4422700"/>
            <a:ext cx="375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Muito obrigada!</a:t>
            </a:r>
            <a:endParaRPr b="0" i="0" sz="14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ctrTitle"/>
          </p:nvPr>
        </p:nvSpPr>
        <p:spPr>
          <a:xfrm>
            <a:off x="0" y="652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TELA DE INSTRUÇÕES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704850" y="1924350"/>
            <a:ext cx="113448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CC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704850" y="1924350"/>
            <a:ext cx="108048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Char char="●"/>
            </a:pP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inicialização da classe </a:t>
            </a:r>
            <a:r>
              <a:rPr b="1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TelaDeInstrucoes</a:t>
            </a: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(arquivo </a:t>
            </a:r>
            <a:r>
              <a:rPr b="1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TelaDeInstrucoes.py</a:t>
            </a: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 é realizada com a declaração do método </a:t>
            </a:r>
            <a:r>
              <a:rPr b="1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__init__</a:t>
            </a: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, chamado de construtor. Nele, devemos:</a:t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064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Char char="○"/>
            </a:pP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Declarar o nome desta tela;</a:t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064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Char char="○"/>
            </a:pP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Carregar as fontes que serão utilizadas nos textos;</a:t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064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Char char="○"/>
            </a:pP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Declarar o texto do título;</a:t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064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Char char="○"/>
            </a:pP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Declarar o texto do botão de voltar;</a:t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064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Char char="○"/>
            </a:pP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Declarar a imagem do botão de jogar.</a:t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4909" y="5749925"/>
            <a:ext cx="3577079" cy="11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>
            <p:ph type="ctrTitle"/>
          </p:nvPr>
        </p:nvSpPr>
        <p:spPr>
          <a:xfrm>
            <a:off x="0" y="652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TELA DE INSTRUÇÕES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136" name="Google Shape;136;p19"/>
          <p:cNvSpPr/>
          <p:nvPr/>
        </p:nvSpPr>
        <p:spPr>
          <a:xfrm>
            <a:off x="1386450" y="1702050"/>
            <a:ext cx="9419100" cy="4860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2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2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TelaDeInstrucoes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pt-BR" sz="12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Tela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0" i="0" lang="pt-BR" sz="12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__init__(self):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0" i="0" lang="pt-BR" sz="120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declaracao  do  construtor  da classe -pai  Tela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super().__init__()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0" i="0" lang="pt-BR" sz="120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definindo o nome da tela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self.name = </a:t>
            </a:r>
            <a:r>
              <a:rPr b="0" i="0" lang="pt-BR" sz="12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"Tela de Instrucoes"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0" i="0" lang="pt-BR" sz="120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carregando  as  fontes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self.fonte1 = self.font = pygame.font.</a:t>
            </a:r>
            <a:r>
              <a:rPr b="0" i="0" lang="pt-BR" sz="12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Font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(os.path.join(</a:t>
            </a:r>
            <a:r>
              <a:rPr b="0" i="0" lang="pt-BR" sz="12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'Fontes'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pt-BR" sz="12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'TOONISH.ttf'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), </a:t>
            </a:r>
            <a:r>
              <a:rPr b="0" i="0" lang="pt-BR" sz="12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70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self.fonte2 = self.font = pygame.font.</a:t>
            </a:r>
            <a:r>
              <a:rPr b="0" i="0" lang="pt-BR" sz="1200" u="none" cap="none" strike="noStrike">
                <a:solidFill>
                  <a:srgbClr val="CE93D8"/>
                </a:solidFill>
                <a:latin typeface="Roboto Mono"/>
                <a:ea typeface="Roboto Mono"/>
                <a:cs typeface="Roboto Mono"/>
                <a:sym typeface="Roboto Mono"/>
              </a:rPr>
              <a:t>Font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(os.path.join(</a:t>
            </a:r>
            <a:r>
              <a:rPr b="0" i="0" lang="pt-BR" sz="12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'Fontes'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pt-BR" sz="12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'TOONISH.ttf'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), </a:t>
            </a:r>
            <a:r>
              <a:rPr b="0" i="0" lang="pt-BR" sz="12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30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0" i="0" lang="pt-BR" sz="120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carregando o titulo da tela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self.titulo = fonte1.render(</a:t>
            </a:r>
            <a:r>
              <a:rPr b="0" i="0" lang="pt-BR" sz="12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'INSTRUCOES'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pt-BR" sz="12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NAVY)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0" i="0" lang="pt-BR" sz="120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carregando a mensagem 'VOLTAR' para o botao voltar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self.botaoVoltar = self.fonte2.render(</a:t>
            </a:r>
            <a:r>
              <a:rPr b="0" i="0" lang="pt-BR" sz="12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'VOLTAR'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pt-BR" sz="12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AZULBB)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0" i="0" lang="pt-BR" sz="120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carregando a imagem do botao play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   self.botaoPlay = self.play = pygame.image.load(os.path.join(</a:t>
            </a:r>
            <a:r>
              <a:rPr b="0" i="0" lang="pt-BR" sz="12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'Imagens'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pt-BR" sz="1200" u="none" cap="none" strike="noStrike">
                <a:solidFill>
                  <a:srgbClr val="9CCC65"/>
                </a:solidFill>
                <a:latin typeface="Roboto Mono"/>
                <a:ea typeface="Roboto Mono"/>
                <a:cs typeface="Roboto Mono"/>
                <a:sym typeface="Roboto Mono"/>
              </a:rPr>
              <a:t>'play_1.png'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type="ctrTitle"/>
          </p:nvPr>
        </p:nvSpPr>
        <p:spPr>
          <a:xfrm>
            <a:off x="0" y="652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TELA DE INSTRUÇÕES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143" name="Google Shape;143;p20"/>
          <p:cNvSpPr txBox="1"/>
          <p:nvPr/>
        </p:nvSpPr>
        <p:spPr>
          <a:xfrm>
            <a:off x="552450" y="1771950"/>
            <a:ext cx="113448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Char char="●"/>
            </a:pP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Implementaremos um método auxiliar para imprimir os textos das instruções de forma igualmente espaçada. </a:t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064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Char char="●"/>
            </a:pP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Este método será denominado </a:t>
            </a:r>
            <a:r>
              <a:rPr b="1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imprimirInstrucoes</a:t>
            </a: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terá como argumentos o administrador do jogo (</a:t>
            </a:r>
            <a:r>
              <a:rPr b="1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game</a:t>
            </a: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), o número da instrução (</a:t>
            </a:r>
            <a:r>
              <a:rPr b="1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num</a:t>
            </a: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 e o texto da instrução (</a:t>
            </a:r>
            <a:r>
              <a:rPr b="1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tex</a:t>
            </a: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). </a:t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CC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4" name="Google Shape;14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34675" y="5761375"/>
            <a:ext cx="3157325" cy="109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ctrTitle"/>
          </p:nvPr>
        </p:nvSpPr>
        <p:spPr>
          <a:xfrm>
            <a:off x="0" y="652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TELA DE INSTRUÇÕES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151" name="Google Shape;151;p21"/>
          <p:cNvSpPr txBox="1"/>
          <p:nvPr/>
        </p:nvSpPr>
        <p:spPr>
          <a:xfrm>
            <a:off x="704850" y="1924350"/>
            <a:ext cx="113448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Char char="●"/>
            </a:pP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Este código deve ser transcrito para o seu jogo!</a:t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064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Char char="●"/>
            </a:pP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Note que a instrução é posicionada com a sua coordenada x (posição horizontal) valendo 70 </a:t>
            </a:r>
            <a:r>
              <a:rPr b="0" i="1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pixels</a:t>
            </a: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064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Char char="●"/>
            </a:pP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Além disso, a sua coordenada y (posição vertical) varia de acordo com a seguinte função: </a:t>
            </a:r>
            <a:r>
              <a:rPr b="1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170 + 100*(num - 1)</a:t>
            </a: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CC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2" name="Google Shape;152;p21"/>
          <p:cNvSpPr/>
          <p:nvPr/>
        </p:nvSpPr>
        <p:spPr>
          <a:xfrm>
            <a:off x="1667700" y="2522700"/>
            <a:ext cx="9419100" cy="1828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imprimirInstrucoes(self, game, num, text):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pt-BR" sz="120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carrega a instrucao com a fonte 2 e a cor azul bebe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instrucao = self.fonte2.render(text, </a:t>
            </a:r>
            <a:r>
              <a:rPr b="0" i="0" lang="pt-BR" sz="1200" u="none" cap="none" strike="noStrike">
                <a:solidFill>
                  <a:srgbClr val="4DD0E1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AZULBB)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pt-BR" sz="1200" u="none" cap="none" strike="noStrike">
                <a:solidFill>
                  <a:srgbClr val="F06292"/>
                </a:solidFill>
                <a:latin typeface="Roboto Mono"/>
                <a:ea typeface="Roboto Mono"/>
                <a:cs typeface="Roboto Mono"/>
                <a:sym typeface="Roboto Mono"/>
              </a:rPr>
              <a:t># posiciona a instrucao na tela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   game.janela.blit(instrucao, (</a:t>
            </a:r>
            <a:r>
              <a:rPr b="0" i="0" lang="pt-BR" sz="12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70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pt-BR" sz="12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170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 + </a:t>
            </a:r>
            <a:r>
              <a:rPr b="0" i="0" lang="pt-BR" sz="12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*(num - </a:t>
            </a:r>
            <a:r>
              <a:rPr b="0" i="0" lang="pt-BR" sz="1200" u="none" cap="none" strike="noStrike">
                <a:solidFill>
                  <a:srgbClr val="FBC02D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pt-BR" sz="1200" u="none" cap="none" strike="noStrike">
                <a:solidFill>
                  <a:srgbClr val="ECEFF1"/>
                </a:solidFill>
                <a:latin typeface="Roboto Mono"/>
                <a:ea typeface="Roboto Mono"/>
                <a:cs typeface="Roboto Mono"/>
                <a:sym typeface="Roboto Mono"/>
              </a:rPr>
              <a:t>)))</a:t>
            </a:r>
            <a:endParaRPr b="0" i="0" sz="1200" u="none" cap="none" strike="noStrike">
              <a:solidFill>
                <a:srgbClr val="ECEFF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DD0E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ctrTitle"/>
          </p:nvPr>
        </p:nvSpPr>
        <p:spPr>
          <a:xfrm>
            <a:off x="0" y="652732"/>
            <a:ext cx="121920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800"/>
              <a:buFont typeface="Limelight"/>
              <a:buNone/>
            </a:pPr>
            <a:r>
              <a:rPr lang="pt-BR" sz="38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TELA DE INSTRUÇÕES</a:t>
            </a:r>
            <a:endParaRPr sz="38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159" name="Google Shape;159;p22"/>
          <p:cNvSpPr txBox="1"/>
          <p:nvPr/>
        </p:nvSpPr>
        <p:spPr>
          <a:xfrm>
            <a:off x="704850" y="1924350"/>
            <a:ext cx="113448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CC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704850" y="1924350"/>
            <a:ext cx="113448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Font typeface="Century Gothic"/>
              <a:buChar char="●"/>
            </a:pP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Perceba que, utilizando esta função, a primeira instrução (</a:t>
            </a:r>
            <a:r>
              <a:rPr b="1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num = 1</a:t>
            </a: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 será posicionada com coordenada y igual a </a:t>
            </a:r>
            <a:r>
              <a:rPr b="1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170 + 100*(1 - 1) = 170</a:t>
            </a: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já a segunda instrução (</a:t>
            </a:r>
            <a:r>
              <a:rPr b="1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num = 2</a:t>
            </a: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 será posicionada com coordenada y igual a </a:t>
            </a:r>
            <a:r>
              <a:rPr b="1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170 + 100*(2 - 1) = 170 + 100 = 270</a:t>
            </a: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e assim por diante. </a:t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937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600"/>
              <a:buFont typeface="Century Gothic"/>
              <a:buChar char="●"/>
            </a:pPr>
            <a:r>
              <a:rPr b="0" i="0" lang="pt-BR" sz="2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usamos sempre o mesmo tamanho de fonte, as instruções aparecerão na tela igualmente espaçadas na vertical.</a:t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CC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1" name="Google Shape;16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52123" y="0"/>
            <a:ext cx="2739876" cy="169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